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94" r:id="rId2"/>
    <p:sldId id="295" r:id="rId3"/>
    <p:sldId id="298" r:id="rId4"/>
    <p:sldId id="296" r:id="rId5"/>
    <p:sldId id="297" r:id="rId6"/>
    <p:sldId id="306" r:id="rId7"/>
    <p:sldId id="307" r:id="rId8"/>
    <p:sldId id="310" r:id="rId9"/>
    <p:sldId id="300" r:id="rId10"/>
    <p:sldId id="301" r:id="rId11"/>
    <p:sldId id="302" r:id="rId12"/>
    <p:sldId id="312" r:id="rId13"/>
    <p:sldId id="304" r:id="rId14"/>
    <p:sldId id="303" r:id="rId15"/>
    <p:sldId id="305" r:id="rId16"/>
    <p:sldId id="308" r:id="rId17"/>
    <p:sldId id="309" r:id="rId18"/>
  </p:sldIdLst>
  <p:sldSz cx="9144000" cy="6858000" type="screen4x3"/>
  <p:notesSz cx="6735763" cy="9799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89260F3-B7DD-4061-B0AE-8CE5297BB66D}">
          <p14:sldIdLst>
            <p14:sldId id="294"/>
          </p14:sldIdLst>
        </p14:section>
        <p14:section name="Раздел без заголовка" id="{776035EB-66F2-4CA8-9937-D1389F1DADE3}">
          <p14:sldIdLst>
            <p14:sldId id="295"/>
            <p14:sldId id="298"/>
            <p14:sldId id="296"/>
            <p14:sldId id="297"/>
            <p14:sldId id="306"/>
            <p14:sldId id="307"/>
            <p14:sldId id="310"/>
            <p14:sldId id="300"/>
            <p14:sldId id="301"/>
            <p14:sldId id="302"/>
            <p14:sldId id="312"/>
            <p14:sldId id="304"/>
            <p14:sldId id="303"/>
            <p14:sldId id="305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3F7FB"/>
    <a:srgbClr val="121AB8"/>
    <a:srgbClr val="FF6600"/>
    <a:srgbClr val="3009C1"/>
    <a:srgbClr val="D7D7D7"/>
    <a:srgbClr val="C91115"/>
    <a:srgbClr val="F98759"/>
    <a:srgbClr val="D6FFC1"/>
    <a:srgbClr val="E8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79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2072B-1F83-D44D-BAF8-6AC359F504D0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F705C640-942B-6742-BBF0-7C722E6387FC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600" dirty="0" err="1" smtClean="0">
              <a:solidFill>
                <a:schemeClr val="tx1"/>
              </a:solidFill>
            </a:rPr>
            <a:t>Неподдержка</a:t>
          </a:r>
          <a:r>
            <a:rPr lang="ru-RU" sz="1600" dirty="0" smtClean="0">
              <a:solidFill>
                <a:schemeClr val="tx1"/>
              </a:solidFill>
            </a:rPr>
            <a:t> населением проекта решения</a:t>
          </a:r>
          <a:endParaRPr lang="ru-RU" sz="1600" dirty="0">
            <a:solidFill>
              <a:schemeClr val="tx1"/>
            </a:solidFill>
          </a:endParaRPr>
        </a:p>
      </dgm:t>
    </dgm:pt>
    <dgm:pt modelId="{C9F68C9A-7E7E-B74F-823C-BB990811CA7A}" type="parTrans" cxnId="{A86E42F8-D7DE-B04A-A188-F589B57E56D1}">
      <dgm:prSet/>
      <dgm:spPr/>
      <dgm:t>
        <a:bodyPr/>
        <a:lstStyle/>
        <a:p>
          <a:endParaRPr lang="ru-RU"/>
        </a:p>
      </dgm:t>
    </dgm:pt>
    <dgm:pt modelId="{7404E8DC-6482-DA41-9323-6A208B13158E}" type="sibTrans" cxnId="{A86E42F8-D7DE-B04A-A188-F589B57E56D1}">
      <dgm:prSet/>
      <dgm:spPr/>
      <dgm:t>
        <a:bodyPr/>
        <a:lstStyle/>
        <a:p>
          <a:endParaRPr lang="ru-RU"/>
        </a:p>
      </dgm:t>
    </dgm:pt>
    <dgm:pt modelId="{CB85D762-F44F-4E48-B9ED-636D5129C077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Предварительная организационная работа с населением</a:t>
          </a:r>
          <a:endParaRPr lang="ru-RU" dirty="0">
            <a:solidFill>
              <a:srgbClr val="000000"/>
            </a:solidFill>
          </a:endParaRPr>
        </a:p>
      </dgm:t>
    </dgm:pt>
    <dgm:pt modelId="{3CA21A13-DA4D-2C47-85CC-E0A3277AB408}" type="parTrans" cxnId="{C4227259-EAEA-F046-B7BA-FD616D3D72C9}">
      <dgm:prSet/>
      <dgm:spPr/>
      <dgm:t>
        <a:bodyPr/>
        <a:lstStyle/>
        <a:p>
          <a:endParaRPr lang="ru-RU"/>
        </a:p>
      </dgm:t>
    </dgm:pt>
    <dgm:pt modelId="{3C47919E-D5DF-9D4D-9911-024C93E6E8FF}" type="sibTrans" cxnId="{C4227259-EAEA-F046-B7BA-FD616D3D72C9}">
      <dgm:prSet/>
      <dgm:spPr/>
      <dgm:t>
        <a:bodyPr/>
        <a:lstStyle/>
        <a:p>
          <a:endParaRPr lang="ru-RU"/>
        </a:p>
      </dgm:t>
    </dgm:pt>
    <dgm:pt modelId="{51C2F008-BAF3-A946-BABC-FE0009F647A0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Готовность голосовать и исполнять решение референдума</a:t>
          </a:r>
          <a:endParaRPr lang="ru-RU" dirty="0">
            <a:solidFill>
              <a:srgbClr val="000000"/>
            </a:solidFill>
          </a:endParaRPr>
        </a:p>
      </dgm:t>
    </dgm:pt>
    <dgm:pt modelId="{1F4B8BC1-85A3-7749-8259-75C4828F8DA7}" type="parTrans" cxnId="{E4A75B86-54CC-C24C-A2E8-3C3574F964E3}">
      <dgm:prSet/>
      <dgm:spPr/>
      <dgm:t>
        <a:bodyPr/>
        <a:lstStyle/>
        <a:p>
          <a:endParaRPr lang="ru-RU"/>
        </a:p>
      </dgm:t>
    </dgm:pt>
    <dgm:pt modelId="{47D8C6D8-2971-F44A-90DC-0580E9D273CE}" type="sibTrans" cxnId="{E4A75B86-54CC-C24C-A2E8-3C3574F964E3}">
      <dgm:prSet/>
      <dgm:spPr/>
      <dgm:t>
        <a:bodyPr/>
        <a:lstStyle/>
        <a:p>
          <a:endParaRPr lang="ru-RU"/>
        </a:p>
      </dgm:t>
    </dgm:pt>
    <dgm:pt modelId="{E6391B73-B2FF-0148-A2D7-38BF33C31CD7}" type="pres">
      <dgm:prSet presAssocID="{10B2072B-1F83-D44D-BAF8-6AC359F504D0}" presName="Name0" presStyleCnt="0">
        <dgm:presLayoutVars>
          <dgm:dir/>
          <dgm:resizeHandles val="exact"/>
        </dgm:presLayoutVars>
      </dgm:prSet>
      <dgm:spPr/>
    </dgm:pt>
    <dgm:pt modelId="{62170323-D5F4-254B-B9A5-E849F172EF99}" type="pres">
      <dgm:prSet presAssocID="{F705C640-942B-6742-BBF0-7C722E6387FC}" presName="node" presStyleLbl="node1" presStyleIdx="0" presStyleCnt="3" custScaleY="90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9CF39-1DFA-2448-928E-BFAF1DC832B2}" type="pres">
      <dgm:prSet presAssocID="{7404E8DC-6482-DA41-9323-6A208B13158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AF59FFE-B31F-6840-B4F9-48C4B625BF74}" type="pres">
      <dgm:prSet presAssocID="{7404E8DC-6482-DA41-9323-6A208B13158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BB9C03B-DB8D-414F-929A-57A2A86F0C8A}" type="pres">
      <dgm:prSet presAssocID="{CB85D762-F44F-4E48-B9ED-636D5129C077}" presName="node" presStyleLbl="node1" presStyleIdx="1" presStyleCnt="3" custScaleY="83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78478-B9E5-854D-A727-4CEC220B05D0}" type="pres">
      <dgm:prSet presAssocID="{3C47919E-D5DF-9D4D-9911-024C93E6E8F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70C4884-FD24-7B40-8D39-4E8B2043D64D}" type="pres">
      <dgm:prSet presAssocID="{3C47919E-D5DF-9D4D-9911-024C93E6E8F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F50158B-9E34-2A44-8163-C1C7FD63733F}" type="pres">
      <dgm:prSet presAssocID="{51C2F008-BAF3-A946-BABC-FE0009F647A0}" presName="node" presStyleLbl="node1" presStyleIdx="2" presStyleCnt="3" custScaleY="82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53C31D-F286-4EBD-A3AC-53C0108F19DF}" type="presOf" srcId="{51C2F008-BAF3-A946-BABC-FE0009F647A0}" destId="{FF50158B-9E34-2A44-8163-C1C7FD63733F}" srcOrd="0" destOrd="0" presId="urn:microsoft.com/office/officeart/2005/8/layout/process1"/>
    <dgm:cxn modelId="{E4A75B86-54CC-C24C-A2E8-3C3574F964E3}" srcId="{10B2072B-1F83-D44D-BAF8-6AC359F504D0}" destId="{51C2F008-BAF3-A946-BABC-FE0009F647A0}" srcOrd="2" destOrd="0" parTransId="{1F4B8BC1-85A3-7749-8259-75C4828F8DA7}" sibTransId="{47D8C6D8-2971-F44A-90DC-0580E9D273CE}"/>
    <dgm:cxn modelId="{6543FC7B-FB0B-44C2-BD7B-E767C6F6438A}" type="presOf" srcId="{7404E8DC-6482-DA41-9323-6A208B13158E}" destId="{A7C9CF39-1DFA-2448-928E-BFAF1DC832B2}" srcOrd="0" destOrd="0" presId="urn:microsoft.com/office/officeart/2005/8/layout/process1"/>
    <dgm:cxn modelId="{FBCC7498-EF2A-4451-80F7-FE4FC4B2FB60}" type="presOf" srcId="{F705C640-942B-6742-BBF0-7C722E6387FC}" destId="{62170323-D5F4-254B-B9A5-E849F172EF99}" srcOrd="0" destOrd="0" presId="urn:microsoft.com/office/officeart/2005/8/layout/process1"/>
    <dgm:cxn modelId="{135A8A63-1004-4041-A751-F92F87F29551}" type="presOf" srcId="{CB85D762-F44F-4E48-B9ED-636D5129C077}" destId="{3BB9C03B-DB8D-414F-929A-57A2A86F0C8A}" srcOrd="0" destOrd="0" presId="urn:microsoft.com/office/officeart/2005/8/layout/process1"/>
    <dgm:cxn modelId="{75CBBA71-1F74-4E7B-984D-EB612566CA63}" type="presOf" srcId="{3C47919E-D5DF-9D4D-9911-024C93E6E8FF}" destId="{68C78478-B9E5-854D-A727-4CEC220B05D0}" srcOrd="0" destOrd="0" presId="urn:microsoft.com/office/officeart/2005/8/layout/process1"/>
    <dgm:cxn modelId="{E698FCD4-B92D-4B98-AC93-8CD50FE17C3A}" type="presOf" srcId="{7404E8DC-6482-DA41-9323-6A208B13158E}" destId="{3AF59FFE-B31F-6840-B4F9-48C4B625BF74}" srcOrd="1" destOrd="0" presId="urn:microsoft.com/office/officeart/2005/8/layout/process1"/>
    <dgm:cxn modelId="{773E1223-EEAF-48FA-B6F7-456A8DE4FC5F}" type="presOf" srcId="{3C47919E-D5DF-9D4D-9911-024C93E6E8FF}" destId="{C70C4884-FD24-7B40-8D39-4E8B2043D64D}" srcOrd="1" destOrd="0" presId="urn:microsoft.com/office/officeart/2005/8/layout/process1"/>
    <dgm:cxn modelId="{ACC30387-62AC-40B6-943F-1E40C73C8629}" type="presOf" srcId="{10B2072B-1F83-D44D-BAF8-6AC359F504D0}" destId="{E6391B73-B2FF-0148-A2D7-38BF33C31CD7}" srcOrd="0" destOrd="0" presId="urn:microsoft.com/office/officeart/2005/8/layout/process1"/>
    <dgm:cxn modelId="{A86E42F8-D7DE-B04A-A188-F589B57E56D1}" srcId="{10B2072B-1F83-D44D-BAF8-6AC359F504D0}" destId="{F705C640-942B-6742-BBF0-7C722E6387FC}" srcOrd="0" destOrd="0" parTransId="{C9F68C9A-7E7E-B74F-823C-BB990811CA7A}" sibTransId="{7404E8DC-6482-DA41-9323-6A208B13158E}"/>
    <dgm:cxn modelId="{C4227259-EAEA-F046-B7BA-FD616D3D72C9}" srcId="{10B2072B-1F83-D44D-BAF8-6AC359F504D0}" destId="{CB85D762-F44F-4E48-B9ED-636D5129C077}" srcOrd="1" destOrd="0" parTransId="{3CA21A13-DA4D-2C47-85CC-E0A3277AB408}" sibTransId="{3C47919E-D5DF-9D4D-9911-024C93E6E8FF}"/>
    <dgm:cxn modelId="{E53EA014-82A8-4DE0-80F9-C0ABDF839459}" type="presParOf" srcId="{E6391B73-B2FF-0148-A2D7-38BF33C31CD7}" destId="{62170323-D5F4-254B-B9A5-E849F172EF99}" srcOrd="0" destOrd="0" presId="urn:microsoft.com/office/officeart/2005/8/layout/process1"/>
    <dgm:cxn modelId="{32B4BB4C-CD07-4802-AEC1-847D574744B6}" type="presParOf" srcId="{E6391B73-B2FF-0148-A2D7-38BF33C31CD7}" destId="{A7C9CF39-1DFA-2448-928E-BFAF1DC832B2}" srcOrd="1" destOrd="0" presId="urn:microsoft.com/office/officeart/2005/8/layout/process1"/>
    <dgm:cxn modelId="{2A67BE4B-86E3-444D-BCAA-6A5CF2E3E5FD}" type="presParOf" srcId="{A7C9CF39-1DFA-2448-928E-BFAF1DC832B2}" destId="{3AF59FFE-B31F-6840-B4F9-48C4B625BF74}" srcOrd="0" destOrd="0" presId="urn:microsoft.com/office/officeart/2005/8/layout/process1"/>
    <dgm:cxn modelId="{2174EDF7-B558-4AC2-94CE-C57C6B4DEA29}" type="presParOf" srcId="{E6391B73-B2FF-0148-A2D7-38BF33C31CD7}" destId="{3BB9C03B-DB8D-414F-929A-57A2A86F0C8A}" srcOrd="2" destOrd="0" presId="urn:microsoft.com/office/officeart/2005/8/layout/process1"/>
    <dgm:cxn modelId="{F67502C3-0CC0-46D7-8AF7-8055A02BF812}" type="presParOf" srcId="{E6391B73-B2FF-0148-A2D7-38BF33C31CD7}" destId="{68C78478-B9E5-854D-A727-4CEC220B05D0}" srcOrd="3" destOrd="0" presId="urn:microsoft.com/office/officeart/2005/8/layout/process1"/>
    <dgm:cxn modelId="{4E9106B7-5CEA-4A8E-85D4-6EDFEE784E3E}" type="presParOf" srcId="{68C78478-B9E5-854D-A727-4CEC220B05D0}" destId="{C70C4884-FD24-7B40-8D39-4E8B2043D64D}" srcOrd="0" destOrd="0" presId="urn:microsoft.com/office/officeart/2005/8/layout/process1"/>
    <dgm:cxn modelId="{863FC60B-211A-4096-AB5F-40C1A8018E3A}" type="presParOf" srcId="{E6391B73-B2FF-0148-A2D7-38BF33C31CD7}" destId="{FF50158B-9E34-2A44-8163-C1C7FD63733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B2072B-1F83-D44D-BAF8-6AC359F504D0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F705C640-942B-6742-BBF0-7C722E6387FC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Превышение суммы, которую граждане готовы заплатить</a:t>
          </a:r>
          <a:endParaRPr lang="ru-RU" dirty="0">
            <a:solidFill>
              <a:schemeClr val="tx1"/>
            </a:solidFill>
          </a:endParaRPr>
        </a:p>
      </dgm:t>
    </dgm:pt>
    <dgm:pt modelId="{C9F68C9A-7E7E-B74F-823C-BB990811CA7A}" type="parTrans" cxnId="{A86E42F8-D7DE-B04A-A188-F589B57E56D1}">
      <dgm:prSet/>
      <dgm:spPr/>
      <dgm:t>
        <a:bodyPr/>
        <a:lstStyle/>
        <a:p>
          <a:endParaRPr lang="ru-RU"/>
        </a:p>
      </dgm:t>
    </dgm:pt>
    <dgm:pt modelId="{7404E8DC-6482-DA41-9323-6A208B13158E}" type="sibTrans" cxnId="{A86E42F8-D7DE-B04A-A188-F589B57E56D1}">
      <dgm:prSet/>
      <dgm:spPr/>
      <dgm:t>
        <a:bodyPr/>
        <a:lstStyle/>
        <a:p>
          <a:endParaRPr lang="ru-RU"/>
        </a:p>
      </dgm:t>
    </dgm:pt>
    <dgm:pt modelId="{CB85D762-F44F-4E48-B9ED-636D5129C077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Определение умеренного размера платежа</a:t>
          </a:r>
        </a:p>
        <a:p>
          <a:r>
            <a:rPr lang="ru-RU" dirty="0" smtClean="0">
              <a:solidFill>
                <a:srgbClr val="000000"/>
              </a:solidFill>
            </a:rPr>
            <a:t>(100 – 500 руб.)</a:t>
          </a:r>
          <a:endParaRPr lang="ru-RU" dirty="0">
            <a:solidFill>
              <a:srgbClr val="000000"/>
            </a:solidFill>
          </a:endParaRPr>
        </a:p>
      </dgm:t>
    </dgm:pt>
    <dgm:pt modelId="{3CA21A13-DA4D-2C47-85CC-E0A3277AB408}" type="parTrans" cxnId="{C4227259-EAEA-F046-B7BA-FD616D3D72C9}">
      <dgm:prSet/>
      <dgm:spPr/>
      <dgm:t>
        <a:bodyPr/>
        <a:lstStyle/>
        <a:p>
          <a:endParaRPr lang="ru-RU"/>
        </a:p>
      </dgm:t>
    </dgm:pt>
    <dgm:pt modelId="{3C47919E-D5DF-9D4D-9911-024C93E6E8FF}" type="sibTrans" cxnId="{C4227259-EAEA-F046-B7BA-FD616D3D72C9}">
      <dgm:prSet/>
      <dgm:spPr/>
      <dgm:t>
        <a:bodyPr/>
        <a:lstStyle/>
        <a:p>
          <a:endParaRPr lang="ru-RU"/>
        </a:p>
      </dgm:t>
    </dgm:pt>
    <dgm:pt modelId="{51C2F008-BAF3-A946-BABC-FE0009F647A0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Быстрый</a:t>
          </a:r>
          <a:r>
            <a:rPr lang="ru-RU" baseline="0" dirty="0" smtClean="0">
              <a:solidFill>
                <a:srgbClr val="000000"/>
              </a:solidFill>
            </a:rPr>
            <a:t> сбор средств и отсутствие жалоб граждан</a:t>
          </a:r>
          <a:endParaRPr lang="ru-RU" dirty="0">
            <a:solidFill>
              <a:srgbClr val="000000"/>
            </a:solidFill>
          </a:endParaRPr>
        </a:p>
      </dgm:t>
    </dgm:pt>
    <dgm:pt modelId="{47D8C6D8-2971-F44A-90DC-0580E9D273CE}" type="sibTrans" cxnId="{E4A75B86-54CC-C24C-A2E8-3C3574F964E3}">
      <dgm:prSet/>
      <dgm:spPr/>
      <dgm:t>
        <a:bodyPr/>
        <a:lstStyle/>
        <a:p>
          <a:endParaRPr lang="ru-RU"/>
        </a:p>
      </dgm:t>
    </dgm:pt>
    <dgm:pt modelId="{1F4B8BC1-85A3-7749-8259-75C4828F8DA7}" type="parTrans" cxnId="{E4A75B86-54CC-C24C-A2E8-3C3574F964E3}">
      <dgm:prSet/>
      <dgm:spPr/>
      <dgm:t>
        <a:bodyPr/>
        <a:lstStyle/>
        <a:p>
          <a:endParaRPr lang="ru-RU"/>
        </a:p>
      </dgm:t>
    </dgm:pt>
    <dgm:pt modelId="{E6391B73-B2FF-0148-A2D7-38BF33C31CD7}" type="pres">
      <dgm:prSet presAssocID="{10B2072B-1F83-D44D-BAF8-6AC359F504D0}" presName="Name0" presStyleCnt="0">
        <dgm:presLayoutVars>
          <dgm:dir/>
          <dgm:resizeHandles val="exact"/>
        </dgm:presLayoutVars>
      </dgm:prSet>
      <dgm:spPr/>
    </dgm:pt>
    <dgm:pt modelId="{62170323-D5F4-254B-B9A5-E849F172EF99}" type="pres">
      <dgm:prSet presAssocID="{F705C640-942B-6742-BBF0-7C722E6387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9CF39-1DFA-2448-928E-BFAF1DC832B2}" type="pres">
      <dgm:prSet presAssocID="{7404E8DC-6482-DA41-9323-6A208B13158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AF59FFE-B31F-6840-B4F9-48C4B625BF74}" type="pres">
      <dgm:prSet presAssocID="{7404E8DC-6482-DA41-9323-6A208B13158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BB9C03B-DB8D-414F-929A-57A2A86F0C8A}" type="pres">
      <dgm:prSet presAssocID="{CB85D762-F44F-4E48-B9ED-636D5129C0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78478-B9E5-854D-A727-4CEC220B05D0}" type="pres">
      <dgm:prSet presAssocID="{3C47919E-D5DF-9D4D-9911-024C93E6E8F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70C4884-FD24-7B40-8D39-4E8B2043D64D}" type="pres">
      <dgm:prSet presAssocID="{3C47919E-D5DF-9D4D-9911-024C93E6E8F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F50158B-9E34-2A44-8163-C1C7FD63733F}" type="pres">
      <dgm:prSet presAssocID="{51C2F008-BAF3-A946-BABC-FE0009F647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3565F1-F844-4AFA-A7A1-B71CBA76A282}" type="presOf" srcId="{7404E8DC-6482-DA41-9323-6A208B13158E}" destId="{3AF59FFE-B31F-6840-B4F9-48C4B625BF74}" srcOrd="1" destOrd="0" presId="urn:microsoft.com/office/officeart/2005/8/layout/process1"/>
    <dgm:cxn modelId="{E4A75B86-54CC-C24C-A2E8-3C3574F964E3}" srcId="{10B2072B-1F83-D44D-BAF8-6AC359F504D0}" destId="{51C2F008-BAF3-A946-BABC-FE0009F647A0}" srcOrd="2" destOrd="0" parTransId="{1F4B8BC1-85A3-7749-8259-75C4828F8DA7}" sibTransId="{47D8C6D8-2971-F44A-90DC-0580E9D273CE}"/>
    <dgm:cxn modelId="{E1D0399F-5AC9-4595-B9CE-340C11D6EE98}" type="presOf" srcId="{F705C640-942B-6742-BBF0-7C722E6387FC}" destId="{62170323-D5F4-254B-B9A5-E849F172EF99}" srcOrd="0" destOrd="0" presId="urn:microsoft.com/office/officeart/2005/8/layout/process1"/>
    <dgm:cxn modelId="{BFA3C2F4-8936-487E-85C3-9F510C6DFE1D}" type="presOf" srcId="{3C47919E-D5DF-9D4D-9911-024C93E6E8FF}" destId="{C70C4884-FD24-7B40-8D39-4E8B2043D64D}" srcOrd="1" destOrd="0" presId="urn:microsoft.com/office/officeart/2005/8/layout/process1"/>
    <dgm:cxn modelId="{5B1338C7-B0A3-4BAC-8A60-DDFDF8EA9024}" type="presOf" srcId="{10B2072B-1F83-D44D-BAF8-6AC359F504D0}" destId="{E6391B73-B2FF-0148-A2D7-38BF33C31CD7}" srcOrd="0" destOrd="0" presId="urn:microsoft.com/office/officeart/2005/8/layout/process1"/>
    <dgm:cxn modelId="{254E8A6B-DFC8-466F-B1D4-EC72BCE78FF6}" type="presOf" srcId="{7404E8DC-6482-DA41-9323-6A208B13158E}" destId="{A7C9CF39-1DFA-2448-928E-BFAF1DC832B2}" srcOrd="0" destOrd="0" presId="urn:microsoft.com/office/officeart/2005/8/layout/process1"/>
    <dgm:cxn modelId="{3339A693-1ACC-4C2A-A6C9-E21E32B42BCB}" type="presOf" srcId="{CB85D762-F44F-4E48-B9ED-636D5129C077}" destId="{3BB9C03B-DB8D-414F-929A-57A2A86F0C8A}" srcOrd="0" destOrd="0" presId="urn:microsoft.com/office/officeart/2005/8/layout/process1"/>
    <dgm:cxn modelId="{5B42420F-F68B-411A-80F5-109C888355AC}" type="presOf" srcId="{3C47919E-D5DF-9D4D-9911-024C93E6E8FF}" destId="{68C78478-B9E5-854D-A727-4CEC220B05D0}" srcOrd="0" destOrd="0" presId="urn:microsoft.com/office/officeart/2005/8/layout/process1"/>
    <dgm:cxn modelId="{A86E42F8-D7DE-B04A-A188-F589B57E56D1}" srcId="{10B2072B-1F83-D44D-BAF8-6AC359F504D0}" destId="{F705C640-942B-6742-BBF0-7C722E6387FC}" srcOrd="0" destOrd="0" parTransId="{C9F68C9A-7E7E-B74F-823C-BB990811CA7A}" sibTransId="{7404E8DC-6482-DA41-9323-6A208B13158E}"/>
    <dgm:cxn modelId="{C4227259-EAEA-F046-B7BA-FD616D3D72C9}" srcId="{10B2072B-1F83-D44D-BAF8-6AC359F504D0}" destId="{CB85D762-F44F-4E48-B9ED-636D5129C077}" srcOrd="1" destOrd="0" parTransId="{3CA21A13-DA4D-2C47-85CC-E0A3277AB408}" sibTransId="{3C47919E-D5DF-9D4D-9911-024C93E6E8FF}"/>
    <dgm:cxn modelId="{8F404BEA-8336-4EEF-B50A-0FA7A0D6DF03}" type="presOf" srcId="{51C2F008-BAF3-A946-BABC-FE0009F647A0}" destId="{FF50158B-9E34-2A44-8163-C1C7FD63733F}" srcOrd="0" destOrd="0" presId="urn:microsoft.com/office/officeart/2005/8/layout/process1"/>
    <dgm:cxn modelId="{E8D78278-6D05-449E-B545-E8077EFD239A}" type="presParOf" srcId="{E6391B73-B2FF-0148-A2D7-38BF33C31CD7}" destId="{62170323-D5F4-254B-B9A5-E849F172EF99}" srcOrd="0" destOrd="0" presId="urn:microsoft.com/office/officeart/2005/8/layout/process1"/>
    <dgm:cxn modelId="{62E25156-777F-4887-9425-062540CE16FF}" type="presParOf" srcId="{E6391B73-B2FF-0148-A2D7-38BF33C31CD7}" destId="{A7C9CF39-1DFA-2448-928E-BFAF1DC832B2}" srcOrd="1" destOrd="0" presId="urn:microsoft.com/office/officeart/2005/8/layout/process1"/>
    <dgm:cxn modelId="{F03D4F38-3BE9-4B4F-853C-1869B31F72EC}" type="presParOf" srcId="{A7C9CF39-1DFA-2448-928E-BFAF1DC832B2}" destId="{3AF59FFE-B31F-6840-B4F9-48C4B625BF74}" srcOrd="0" destOrd="0" presId="urn:microsoft.com/office/officeart/2005/8/layout/process1"/>
    <dgm:cxn modelId="{0D471550-B953-419C-AAE5-72A55AEAC7F5}" type="presParOf" srcId="{E6391B73-B2FF-0148-A2D7-38BF33C31CD7}" destId="{3BB9C03B-DB8D-414F-929A-57A2A86F0C8A}" srcOrd="2" destOrd="0" presId="urn:microsoft.com/office/officeart/2005/8/layout/process1"/>
    <dgm:cxn modelId="{6B304D3C-5A21-446D-A36F-947AB259500B}" type="presParOf" srcId="{E6391B73-B2FF-0148-A2D7-38BF33C31CD7}" destId="{68C78478-B9E5-854D-A727-4CEC220B05D0}" srcOrd="3" destOrd="0" presId="urn:microsoft.com/office/officeart/2005/8/layout/process1"/>
    <dgm:cxn modelId="{9A42AA6A-305B-49B5-8F72-A7D9E5187860}" type="presParOf" srcId="{68C78478-B9E5-854D-A727-4CEC220B05D0}" destId="{C70C4884-FD24-7B40-8D39-4E8B2043D64D}" srcOrd="0" destOrd="0" presId="urn:microsoft.com/office/officeart/2005/8/layout/process1"/>
    <dgm:cxn modelId="{090BBC52-D3B3-43CE-9B80-26E9C426CB76}" type="presParOf" srcId="{E6391B73-B2FF-0148-A2D7-38BF33C31CD7}" destId="{FF50158B-9E34-2A44-8163-C1C7FD63733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B2072B-1F83-D44D-BAF8-6AC359F504D0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F705C640-942B-6742-BBF0-7C722E6387FC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Несоответствие результата использования средств масштабу референдума</a:t>
          </a:r>
          <a:endParaRPr lang="ru-RU" dirty="0">
            <a:solidFill>
              <a:schemeClr val="tx1"/>
            </a:solidFill>
          </a:endParaRPr>
        </a:p>
      </dgm:t>
    </dgm:pt>
    <dgm:pt modelId="{C9F68C9A-7E7E-B74F-823C-BB990811CA7A}" type="parTrans" cxnId="{A86E42F8-D7DE-B04A-A188-F589B57E56D1}">
      <dgm:prSet/>
      <dgm:spPr/>
      <dgm:t>
        <a:bodyPr/>
        <a:lstStyle/>
        <a:p>
          <a:endParaRPr lang="ru-RU"/>
        </a:p>
      </dgm:t>
    </dgm:pt>
    <dgm:pt modelId="{7404E8DC-6482-DA41-9323-6A208B13158E}" type="sibTrans" cxnId="{A86E42F8-D7DE-B04A-A188-F589B57E56D1}">
      <dgm:prSet/>
      <dgm:spPr/>
      <dgm:t>
        <a:bodyPr/>
        <a:lstStyle/>
        <a:p>
          <a:endParaRPr lang="ru-RU"/>
        </a:p>
      </dgm:t>
    </dgm:pt>
    <dgm:pt modelId="{CB85D762-F44F-4E48-B9ED-636D5129C077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Малая</a:t>
          </a:r>
          <a:r>
            <a:rPr lang="ru-RU" baseline="0" dirty="0" smtClean="0">
              <a:solidFill>
                <a:srgbClr val="000000"/>
              </a:solidFill>
            </a:rPr>
            <a:t> территория, результат очевиден каждому жителю</a:t>
          </a:r>
          <a:endParaRPr lang="ru-RU" dirty="0">
            <a:solidFill>
              <a:srgbClr val="000000"/>
            </a:solidFill>
          </a:endParaRPr>
        </a:p>
      </dgm:t>
    </dgm:pt>
    <dgm:pt modelId="{3CA21A13-DA4D-2C47-85CC-E0A3277AB408}" type="parTrans" cxnId="{C4227259-EAEA-F046-B7BA-FD616D3D72C9}">
      <dgm:prSet/>
      <dgm:spPr/>
      <dgm:t>
        <a:bodyPr/>
        <a:lstStyle/>
        <a:p>
          <a:endParaRPr lang="ru-RU"/>
        </a:p>
      </dgm:t>
    </dgm:pt>
    <dgm:pt modelId="{3C47919E-D5DF-9D4D-9911-024C93E6E8FF}" type="sibTrans" cxnId="{C4227259-EAEA-F046-B7BA-FD616D3D72C9}">
      <dgm:prSet/>
      <dgm:spPr/>
      <dgm:t>
        <a:bodyPr/>
        <a:lstStyle/>
        <a:p>
          <a:endParaRPr lang="ru-RU"/>
        </a:p>
      </dgm:t>
    </dgm:pt>
    <dgm:pt modelId="{51C2F008-BAF3-A946-BABC-FE0009F647A0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Удовлетворенность</a:t>
          </a:r>
          <a:r>
            <a:rPr lang="ru-RU" baseline="0" dirty="0" smtClean="0">
              <a:solidFill>
                <a:srgbClr val="000000"/>
              </a:solidFill>
            </a:rPr>
            <a:t> населения результатом, возможность повтора самообложения</a:t>
          </a:r>
          <a:endParaRPr lang="ru-RU" dirty="0">
            <a:solidFill>
              <a:srgbClr val="000000"/>
            </a:solidFill>
          </a:endParaRPr>
        </a:p>
      </dgm:t>
    </dgm:pt>
    <dgm:pt modelId="{1F4B8BC1-85A3-7749-8259-75C4828F8DA7}" type="parTrans" cxnId="{E4A75B86-54CC-C24C-A2E8-3C3574F964E3}">
      <dgm:prSet/>
      <dgm:spPr/>
      <dgm:t>
        <a:bodyPr/>
        <a:lstStyle/>
        <a:p>
          <a:endParaRPr lang="ru-RU"/>
        </a:p>
      </dgm:t>
    </dgm:pt>
    <dgm:pt modelId="{47D8C6D8-2971-F44A-90DC-0580E9D273CE}" type="sibTrans" cxnId="{E4A75B86-54CC-C24C-A2E8-3C3574F964E3}">
      <dgm:prSet/>
      <dgm:spPr/>
      <dgm:t>
        <a:bodyPr/>
        <a:lstStyle/>
        <a:p>
          <a:endParaRPr lang="ru-RU"/>
        </a:p>
      </dgm:t>
    </dgm:pt>
    <dgm:pt modelId="{E6391B73-B2FF-0148-A2D7-38BF33C31CD7}" type="pres">
      <dgm:prSet presAssocID="{10B2072B-1F83-D44D-BAF8-6AC359F504D0}" presName="Name0" presStyleCnt="0">
        <dgm:presLayoutVars>
          <dgm:dir/>
          <dgm:resizeHandles val="exact"/>
        </dgm:presLayoutVars>
      </dgm:prSet>
      <dgm:spPr/>
    </dgm:pt>
    <dgm:pt modelId="{62170323-D5F4-254B-B9A5-E849F172EF99}" type="pres">
      <dgm:prSet presAssocID="{F705C640-942B-6742-BBF0-7C722E6387FC}" presName="node" presStyleLbl="node1" presStyleIdx="0" presStyleCnt="3" custScaleY="106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9CF39-1DFA-2448-928E-BFAF1DC832B2}" type="pres">
      <dgm:prSet presAssocID="{7404E8DC-6482-DA41-9323-6A208B13158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AF59FFE-B31F-6840-B4F9-48C4B625BF74}" type="pres">
      <dgm:prSet presAssocID="{7404E8DC-6482-DA41-9323-6A208B13158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BB9C03B-DB8D-414F-929A-57A2A86F0C8A}" type="pres">
      <dgm:prSet presAssocID="{CB85D762-F44F-4E48-B9ED-636D5129C077}" presName="node" presStyleLbl="node1" presStyleIdx="1" presStyleCnt="3" custScaleY="106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78478-B9E5-854D-A727-4CEC220B05D0}" type="pres">
      <dgm:prSet presAssocID="{3C47919E-D5DF-9D4D-9911-024C93E6E8F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70C4884-FD24-7B40-8D39-4E8B2043D64D}" type="pres">
      <dgm:prSet presAssocID="{3C47919E-D5DF-9D4D-9911-024C93E6E8F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F50158B-9E34-2A44-8163-C1C7FD63733F}" type="pres">
      <dgm:prSet presAssocID="{51C2F008-BAF3-A946-BABC-FE0009F647A0}" presName="node" presStyleLbl="node1" presStyleIdx="2" presStyleCnt="3" custScaleY="106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A2DF9B-E328-47F0-8A5F-F50474D308DB}" type="presOf" srcId="{10B2072B-1F83-D44D-BAF8-6AC359F504D0}" destId="{E6391B73-B2FF-0148-A2D7-38BF33C31CD7}" srcOrd="0" destOrd="0" presId="urn:microsoft.com/office/officeart/2005/8/layout/process1"/>
    <dgm:cxn modelId="{02DF706E-AE72-4242-8F47-03913A333C17}" type="presOf" srcId="{3C47919E-D5DF-9D4D-9911-024C93E6E8FF}" destId="{68C78478-B9E5-854D-A727-4CEC220B05D0}" srcOrd="0" destOrd="0" presId="urn:microsoft.com/office/officeart/2005/8/layout/process1"/>
    <dgm:cxn modelId="{E4A75B86-54CC-C24C-A2E8-3C3574F964E3}" srcId="{10B2072B-1F83-D44D-BAF8-6AC359F504D0}" destId="{51C2F008-BAF3-A946-BABC-FE0009F647A0}" srcOrd="2" destOrd="0" parTransId="{1F4B8BC1-85A3-7749-8259-75C4828F8DA7}" sibTransId="{47D8C6D8-2971-F44A-90DC-0580E9D273CE}"/>
    <dgm:cxn modelId="{F6D2DD13-8603-4AC6-897D-695EADEBE9F4}" type="presOf" srcId="{F705C640-942B-6742-BBF0-7C722E6387FC}" destId="{62170323-D5F4-254B-B9A5-E849F172EF99}" srcOrd="0" destOrd="0" presId="urn:microsoft.com/office/officeart/2005/8/layout/process1"/>
    <dgm:cxn modelId="{34558644-2E5D-4FD8-81C7-B397B3447E75}" type="presOf" srcId="{7404E8DC-6482-DA41-9323-6A208B13158E}" destId="{3AF59FFE-B31F-6840-B4F9-48C4B625BF74}" srcOrd="1" destOrd="0" presId="urn:microsoft.com/office/officeart/2005/8/layout/process1"/>
    <dgm:cxn modelId="{147D34B1-EAAF-4A51-8D3F-67C8F743A242}" type="presOf" srcId="{7404E8DC-6482-DA41-9323-6A208B13158E}" destId="{A7C9CF39-1DFA-2448-928E-BFAF1DC832B2}" srcOrd="0" destOrd="0" presId="urn:microsoft.com/office/officeart/2005/8/layout/process1"/>
    <dgm:cxn modelId="{7C16E30C-F858-464C-9EE8-01C82701E1C2}" type="presOf" srcId="{CB85D762-F44F-4E48-B9ED-636D5129C077}" destId="{3BB9C03B-DB8D-414F-929A-57A2A86F0C8A}" srcOrd="0" destOrd="0" presId="urn:microsoft.com/office/officeart/2005/8/layout/process1"/>
    <dgm:cxn modelId="{A86E42F8-D7DE-B04A-A188-F589B57E56D1}" srcId="{10B2072B-1F83-D44D-BAF8-6AC359F504D0}" destId="{F705C640-942B-6742-BBF0-7C722E6387FC}" srcOrd="0" destOrd="0" parTransId="{C9F68C9A-7E7E-B74F-823C-BB990811CA7A}" sibTransId="{7404E8DC-6482-DA41-9323-6A208B13158E}"/>
    <dgm:cxn modelId="{F01E1FC7-BB58-4EB5-B1F4-972A32DA97CB}" type="presOf" srcId="{51C2F008-BAF3-A946-BABC-FE0009F647A0}" destId="{FF50158B-9E34-2A44-8163-C1C7FD63733F}" srcOrd="0" destOrd="0" presId="urn:microsoft.com/office/officeart/2005/8/layout/process1"/>
    <dgm:cxn modelId="{C4227259-EAEA-F046-B7BA-FD616D3D72C9}" srcId="{10B2072B-1F83-D44D-BAF8-6AC359F504D0}" destId="{CB85D762-F44F-4E48-B9ED-636D5129C077}" srcOrd="1" destOrd="0" parTransId="{3CA21A13-DA4D-2C47-85CC-E0A3277AB408}" sibTransId="{3C47919E-D5DF-9D4D-9911-024C93E6E8FF}"/>
    <dgm:cxn modelId="{81446FDA-7A5D-41DE-A9BD-0ED9CF5B16F4}" type="presOf" srcId="{3C47919E-D5DF-9D4D-9911-024C93E6E8FF}" destId="{C70C4884-FD24-7B40-8D39-4E8B2043D64D}" srcOrd="1" destOrd="0" presId="urn:microsoft.com/office/officeart/2005/8/layout/process1"/>
    <dgm:cxn modelId="{608324F8-0B2A-43A1-A9B6-6D7DDD731F3C}" type="presParOf" srcId="{E6391B73-B2FF-0148-A2D7-38BF33C31CD7}" destId="{62170323-D5F4-254B-B9A5-E849F172EF99}" srcOrd="0" destOrd="0" presId="urn:microsoft.com/office/officeart/2005/8/layout/process1"/>
    <dgm:cxn modelId="{01C589C8-183B-4C81-8730-0CAF9C09DE30}" type="presParOf" srcId="{E6391B73-B2FF-0148-A2D7-38BF33C31CD7}" destId="{A7C9CF39-1DFA-2448-928E-BFAF1DC832B2}" srcOrd="1" destOrd="0" presId="urn:microsoft.com/office/officeart/2005/8/layout/process1"/>
    <dgm:cxn modelId="{C5D05067-33B4-466A-AB1D-E84EB63C6A9F}" type="presParOf" srcId="{A7C9CF39-1DFA-2448-928E-BFAF1DC832B2}" destId="{3AF59FFE-B31F-6840-B4F9-48C4B625BF74}" srcOrd="0" destOrd="0" presId="urn:microsoft.com/office/officeart/2005/8/layout/process1"/>
    <dgm:cxn modelId="{3094399B-AFD3-415A-8280-7C3755FB8E18}" type="presParOf" srcId="{E6391B73-B2FF-0148-A2D7-38BF33C31CD7}" destId="{3BB9C03B-DB8D-414F-929A-57A2A86F0C8A}" srcOrd="2" destOrd="0" presId="urn:microsoft.com/office/officeart/2005/8/layout/process1"/>
    <dgm:cxn modelId="{550FA6F7-9B83-445B-BF1B-C673A1AFAF04}" type="presParOf" srcId="{E6391B73-B2FF-0148-A2D7-38BF33C31CD7}" destId="{68C78478-B9E5-854D-A727-4CEC220B05D0}" srcOrd="3" destOrd="0" presId="urn:microsoft.com/office/officeart/2005/8/layout/process1"/>
    <dgm:cxn modelId="{9A186727-69EC-4C38-A255-5490A7CB0972}" type="presParOf" srcId="{68C78478-B9E5-854D-A727-4CEC220B05D0}" destId="{C70C4884-FD24-7B40-8D39-4E8B2043D64D}" srcOrd="0" destOrd="0" presId="urn:microsoft.com/office/officeart/2005/8/layout/process1"/>
    <dgm:cxn modelId="{C126E3E2-A829-47C5-9CF5-8F97B50FCC99}" type="presParOf" srcId="{E6391B73-B2FF-0148-A2D7-38BF33C31CD7}" destId="{FF50158B-9E34-2A44-8163-C1C7FD63733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A1D65-B69B-4C07-B288-F75D49F5565F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7345F-AC71-4E66-8D5D-0B5A35B7F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49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00590" y="468004"/>
            <a:ext cx="6460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  <a:alpha val="86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Администрация муниципального района </a:t>
            </a:r>
          </a:p>
          <a:p>
            <a:pPr algn="ctr"/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  <a:alpha val="86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Челно-Вершинский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  <a:alpha val="86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Самарской области</a:t>
            </a: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249849" y="2420888"/>
            <a:ext cx="8784976" cy="27059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ctr"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 вовлечении жителей в развитие </a:t>
            </a:r>
          </a:p>
          <a:p>
            <a:pPr marL="342900" lvl="0" indent="-342900" algn="ctr"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сельских территорий в рамках </a:t>
            </a:r>
          </a:p>
          <a:p>
            <a:pPr marL="342900" lvl="0" indent="-342900" algn="ctr"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Губернаторского проекта «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4"/>
          <p:cNvSpPr txBox="1">
            <a:spLocks noChangeArrowheads="1"/>
          </p:cNvSpPr>
          <p:nvPr/>
        </p:nvSpPr>
        <p:spPr>
          <a:xfrm>
            <a:off x="1475656" y="5661248"/>
            <a:ext cx="655272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kumimoji="0" lang="ru-RU" altLang="zh-CN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rPr>
              <a:t>Заседание Палаты муниципальных районов </a:t>
            </a:r>
            <a:endParaRPr kumimoji="0" lang="de-DE" altLang="zh-CN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6348" y="6093296"/>
            <a:ext cx="84171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lnSpc>
                <a:spcPct val="90000"/>
              </a:lnSpc>
              <a:spcBef>
                <a:spcPts val="375"/>
              </a:spcBef>
              <a:defRPr/>
            </a:pPr>
            <a:r>
              <a:rPr lang="ru-RU" sz="1400" b="1" i="1" dirty="0" smtClean="0">
                <a:solidFill>
                  <a:srgbClr val="A50021"/>
                </a:solidFill>
                <a:latin typeface="Bookman Old Style" pitchFamily="18" charset="0"/>
              </a:rPr>
              <a:t>2019 г</a:t>
            </a:r>
          </a:p>
        </p:txBody>
      </p:sp>
      <p:pic>
        <p:nvPicPr>
          <p:cNvPr id="21506" name="Picture 2" descr="http://www.zags63.ru/images/letopis_zags/Ch_Versh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21" y="212956"/>
            <a:ext cx="1149896" cy="148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www.samregion.ru/wp-content/uploads/2018/06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17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  </a:t>
            </a:r>
            <a:r>
              <a:rPr lang="ru-RU" sz="2400" b="1" dirty="0" smtClean="0"/>
              <a:t>Было..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4" y="1052737"/>
            <a:ext cx="7920306" cy="4992844"/>
          </a:xfrm>
        </p:spPr>
      </p:pic>
    </p:spTree>
    <p:extLst>
      <p:ext uri="{BB962C8B-B14F-4D97-AF65-F5344CB8AC3E}">
        <p14:creationId xmlns:p14="http://schemas.microsoft.com/office/powerpoint/2010/main" val="23958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84" y="255793"/>
            <a:ext cx="2673161" cy="3564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/>
              <a:t>Стало..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591" y="2454112"/>
            <a:ext cx="3312368" cy="406069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780420" cy="5040560"/>
          </a:xfrm>
        </p:spPr>
      </p:pic>
    </p:spTree>
    <p:extLst>
      <p:ext uri="{BB962C8B-B14F-4D97-AF65-F5344CB8AC3E}">
        <p14:creationId xmlns:p14="http://schemas.microsoft.com/office/powerpoint/2010/main" val="40849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300" y="345440"/>
            <a:ext cx="8166100" cy="7416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Самообложение: риски и борьба с ними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6600" y="1727200"/>
            <a:ext cx="2184400" cy="48133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17900" y="1732280"/>
            <a:ext cx="2197100" cy="48082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73800" y="1750060"/>
            <a:ext cx="2247900" cy="47904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/>
          </p:nvPr>
        </p:nvGraphicFramePr>
        <p:xfrm>
          <a:off x="848360" y="3411220"/>
          <a:ext cx="75819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48360" y="1752600"/>
            <a:ext cx="1930400" cy="467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РИСКИ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17900" y="1750060"/>
            <a:ext cx="2247900" cy="467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МЕТОДЫ БОРЬБЫ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73800" y="1737360"/>
            <a:ext cx="2247900" cy="467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ЭФФЕКТЫ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/>
          </p:nvPr>
        </p:nvGraphicFramePr>
        <p:xfrm>
          <a:off x="835660" y="2260600"/>
          <a:ext cx="7581900" cy="1247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Схема 15"/>
          <p:cNvGraphicFramePr/>
          <p:nvPr>
            <p:extLst/>
          </p:nvPr>
        </p:nvGraphicFramePr>
        <p:xfrm>
          <a:off x="835660" y="4922520"/>
          <a:ext cx="7581900" cy="146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3351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победители 2018 г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(подлежат реализации в 2019 году)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240" cy="5400600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r>
              <a:rPr lang="ru-RU" sz="7400" dirty="0"/>
              <a:t>1) </a:t>
            </a:r>
            <a:r>
              <a:rPr lang="ru-RU" sz="7400" b="1" dirty="0"/>
              <a:t>Ремонт СДК с. Новая </a:t>
            </a:r>
            <a:r>
              <a:rPr lang="ru-RU" sz="7400" b="1" dirty="0" err="1"/>
              <a:t>Таяба</a:t>
            </a:r>
            <a:endParaRPr lang="ru-RU" sz="7400" b="1" dirty="0"/>
          </a:p>
          <a:p>
            <a:pPr marL="45720" indent="0" algn="ctr">
              <a:buNone/>
            </a:pPr>
            <a:r>
              <a:rPr lang="ru-RU" sz="7400" dirty="0"/>
              <a:t>о</a:t>
            </a:r>
            <a:r>
              <a:rPr lang="ru-RU" sz="7400" dirty="0" smtClean="0"/>
              <a:t>бщая стоимость 470 000 руб., </a:t>
            </a:r>
            <a:r>
              <a:rPr lang="ru-RU" sz="7400" dirty="0"/>
              <a:t>из них:</a:t>
            </a:r>
          </a:p>
          <a:p>
            <a:pPr marL="45720" indent="0" algn="ctr">
              <a:buNone/>
            </a:pPr>
            <a:r>
              <a:rPr lang="ru-RU" sz="7400" dirty="0" smtClean="0"/>
              <a:t>70 500 руб. (15%) – местный бюджет,</a:t>
            </a:r>
          </a:p>
          <a:p>
            <a:pPr marL="45720" indent="0" algn="ctr">
              <a:buNone/>
            </a:pPr>
            <a:r>
              <a:rPr lang="ru-RU" sz="7400" dirty="0" smtClean="0"/>
              <a:t>100 000 руб. ( 21%) – население и ИП</a:t>
            </a:r>
            <a:endParaRPr lang="ru-RU" sz="7400" dirty="0"/>
          </a:p>
          <a:p>
            <a:pPr marL="45720" indent="0" algn="ctr">
              <a:buNone/>
            </a:pPr>
            <a:r>
              <a:rPr lang="ru-RU" sz="7400" dirty="0" smtClean="0"/>
              <a:t>299 500 руб. </a:t>
            </a:r>
            <a:r>
              <a:rPr lang="ru-RU" sz="7400" dirty="0"/>
              <a:t>(64%) – </a:t>
            </a:r>
            <a:r>
              <a:rPr lang="ru-RU" sz="7400" dirty="0" smtClean="0"/>
              <a:t> региональный бюджет</a:t>
            </a:r>
          </a:p>
          <a:p>
            <a:pPr marL="45720" indent="0" algn="ctr">
              <a:buNone/>
            </a:pPr>
            <a:endParaRPr lang="ru-RU" sz="7400" dirty="0"/>
          </a:p>
          <a:p>
            <a:pPr marL="45720" indent="0" algn="ctr">
              <a:buNone/>
            </a:pPr>
            <a:r>
              <a:rPr lang="ru-RU" sz="7400" dirty="0"/>
              <a:t>2) </a:t>
            </a:r>
            <a:r>
              <a:rPr lang="ru-RU" sz="7400" b="1" dirty="0"/>
              <a:t>Ремонт СДК с. </a:t>
            </a:r>
            <a:r>
              <a:rPr lang="ru-RU" sz="7400" b="1" dirty="0" err="1"/>
              <a:t>Девлезеркино</a:t>
            </a:r>
            <a:endParaRPr lang="ru-RU" sz="7400" b="1" dirty="0"/>
          </a:p>
          <a:p>
            <a:pPr marL="45720" indent="0" algn="ctr">
              <a:buNone/>
            </a:pPr>
            <a:r>
              <a:rPr lang="ru-RU" sz="7400" dirty="0"/>
              <a:t>о</a:t>
            </a:r>
            <a:r>
              <a:rPr lang="ru-RU" sz="7400" dirty="0" smtClean="0"/>
              <a:t>бщая стоимость 1</a:t>
            </a:r>
            <a:r>
              <a:rPr lang="ru-RU" sz="7400" dirty="0"/>
              <a:t> </a:t>
            </a:r>
            <a:r>
              <a:rPr lang="ru-RU" sz="7400" dirty="0" smtClean="0"/>
              <a:t>млн. руб., </a:t>
            </a:r>
            <a:r>
              <a:rPr lang="ru-RU" sz="7400" dirty="0"/>
              <a:t>из них:</a:t>
            </a:r>
          </a:p>
          <a:p>
            <a:pPr marL="45720" indent="0" algn="ctr">
              <a:buNone/>
            </a:pPr>
            <a:r>
              <a:rPr lang="ru-RU" sz="7400" dirty="0" smtClean="0"/>
              <a:t>132 000 руб.  (13 %) </a:t>
            </a:r>
            <a:r>
              <a:rPr lang="ru-RU" sz="7400" dirty="0"/>
              <a:t>– </a:t>
            </a:r>
            <a:r>
              <a:rPr lang="ru-RU" sz="7400" dirty="0" smtClean="0"/>
              <a:t>местный бюджет,</a:t>
            </a:r>
          </a:p>
          <a:p>
            <a:pPr marL="45720" indent="0" algn="ctr">
              <a:buNone/>
            </a:pPr>
            <a:r>
              <a:rPr lang="ru-RU" sz="7400" dirty="0" smtClean="0"/>
              <a:t>218 000 руб. (22 %) – население и ИП</a:t>
            </a:r>
            <a:endParaRPr lang="ru-RU" sz="7400" dirty="0"/>
          </a:p>
          <a:p>
            <a:pPr marL="45720" indent="0" algn="ctr">
              <a:buNone/>
            </a:pPr>
            <a:r>
              <a:rPr lang="ru-RU" sz="7400" dirty="0"/>
              <a:t>650000 </a:t>
            </a:r>
            <a:r>
              <a:rPr lang="ru-RU" sz="7400" dirty="0" smtClean="0"/>
              <a:t>руб. (65</a:t>
            </a:r>
            <a:r>
              <a:rPr lang="ru-RU" sz="7400" dirty="0"/>
              <a:t>%) – </a:t>
            </a:r>
            <a:r>
              <a:rPr lang="ru-RU" sz="7400" dirty="0" smtClean="0"/>
              <a:t>региональный бюджет</a:t>
            </a:r>
            <a:endParaRPr lang="ru-RU" sz="7400" dirty="0"/>
          </a:p>
          <a:p>
            <a:pPr marL="45720" indent="0" algn="ctr">
              <a:buNone/>
            </a:pPr>
            <a:endParaRPr lang="ru-RU" sz="7400" dirty="0"/>
          </a:p>
          <a:p>
            <a:pPr marL="45720" indent="0" algn="ctr">
              <a:buNone/>
            </a:pPr>
            <a:r>
              <a:rPr lang="ru-RU" sz="7400" dirty="0"/>
              <a:t>3) </a:t>
            </a:r>
            <a:r>
              <a:rPr lang="ru-RU" sz="7400" b="1" dirty="0"/>
              <a:t>Ремонт канализации в </a:t>
            </a:r>
            <a:r>
              <a:rPr lang="ru-RU" sz="7400" b="1" dirty="0" smtClean="0"/>
              <a:t>пос. </a:t>
            </a:r>
            <a:r>
              <a:rPr lang="ru-RU" sz="7400" b="1" dirty="0"/>
              <a:t>Красный Строитель</a:t>
            </a:r>
          </a:p>
          <a:p>
            <a:pPr marL="45720" indent="0" algn="ctr">
              <a:buNone/>
            </a:pPr>
            <a:r>
              <a:rPr lang="ru-RU" sz="7400" dirty="0" smtClean="0"/>
              <a:t>1 800 500 руб., </a:t>
            </a:r>
            <a:r>
              <a:rPr lang="ru-RU" sz="7400" dirty="0"/>
              <a:t>из них:</a:t>
            </a:r>
          </a:p>
          <a:p>
            <a:pPr marL="45720" indent="0" algn="ctr">
              <a:buNone/>
            </a:pPr>
            <a:r>
              <a:rPr lang="ru-RU" sz="7400" dirty="0" smtClean="0"/>
              <a:t>390 000 руб. </a:t>
            </a:r>
            <a:r>
              <a:rPr lang="ru-RU" sz="7400" dirty="0"/>
              <a:t> </a:t>
            </a:r>
            <a:r>
              <a:rPr lang="ru-RU" sz="7400" dirty="0" smtClean="0"/>
              <a:t>(22%) – местный бюджет,</a:t>
            </a:r>
          </a:p>
          <a:p>
            <a:pPr marL="45720" indent="0" algn="ctr">
              <a:buNone/>
            </a:pPr>
            <a:r>
              <a:rPr lang="ru-RU" sz="7400" dirty="0" smtClean="0"/>
              <a:t>360 000  руб. (20%) – население и ИП</a:t>
            </a:r>
            <a:endParaRPr lang="ru-RU" sz="7400" dirty="0"/>
          </a:p>
          <a:p>
            <a:pPr marL="45720" indent="0" algn="ctr">
              <a:buNone/>
            </a:pPr>
            <a:r>
              <a:rPr lang="ru-RU" sz="7400" dirty="0" smtClean="0"/>
              <a:t> 1 050 500 руб.  (58 %) – региональный бюджет</a:t>
            </a:r>
            <a:endParaRPr lang="ru-RU" sz="7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2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 о введении самообложения: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424936" cy="49685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</a:t>
            </a:r>
          </a:p>
          <a:p>
            <a:pPr marL="45720" indent="0" algn="ctr">
              <a:buNone/>
            </a:pPr>
            <a:r>
              <a:rPr lang="ru-RU" sz="1900" b="1" dirty="0">
                <a:latin typeface="+mj-lt"/>
                <a:cs typeface="Times New Roman" panose="02020603050405020304" pitchFamily="18" charset="0"/>
              </a:rPr>
              <a:t>Благоустройство кладбища</a:t>
            </a:r>
          </a:p>
          <a:p>
            <a:pPr marL="45720" indent="0" algn="ctr">
              <a:buNone/>
            </a:pPr>
            <a:r>
              <a:rPr lang="ru-RU" sz="1900" b="1" dirty="0">
                <a:latin typeface="+mj-lt"/>
                <a:cs typeface="Times New Roman" panose="02020603050405020304" pitchFamily="18" charset="0"/>
              </a:rPr>
              <a:t>в с. Новое </a:t>
            </a:r>
            <a:r>
              <a:rPr lang="ru-RU" sz="1900" b="1" dirty="0" err="1">
                <a:latin typeface="+mj-lt"/>
                <a:cs typeface="Times New Roman" panose="02020603050405020304" pitchFamily="18" charset="0"/>
              </a:rPr>
              <a:t>Эштебенькино</a:t>
            </a:r>
            <a:r>
              <a:rPr lang="ru-RU" sz="1900" b="1" dirty="0">
                <a:latin typeface="+mj-lt"/>
                <a:cs typeface="Times New Roman" panose="02020603050405020304" pitchFamily="18" charset="0"/>
              </a:rPr>
              <a:t> </a:t>
            </a:r>
            <a:endParaRPr lang="ru-RU" sz="1900" b="1" dirty="0" smtClean="0">
              <a:latin typeface="+mj-lt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900" dirty="0" smtClean="0">
                <a:latin typeface="+mj-lt"/>
                <a:cs typeface="Times New Roman" panose="02020603050405020304" pitchFamily="18" charset="0"/>
              </a:rPr>
              <a:t>( </a:t>
            </a:r>
            <a:r>
              <a:rPr lang="ru-RU" sz="1900" dirty="0">
                <a:latin typeface="+mj-lt"/>
                <a:cs typeface="Times New Roman" panose="02020603050405020304" pitchFamily="18" charset="0"/>
              </a:rPr>
              <a:t>300 тыс. руб., из них 72 тыс. </a:t>
            </a:r>
            <a:r>
              <a:rPr lang="ru-RU" sz="1900" dirty="0" smtClean="0">
                <a:latin typeface="+mj-lt"/>
                <a:cs typeface="Times New Roman" panose="02020603050405020304" pitchFamily="18" charset="0"/>
              </a:rPr>
              <a:t>- население</a:t>
            </a:r>
            <a:r>
              <a:rPr lang="ru-RU" sz="1900" dirty="0">
                <a:latin typeface="+mj-lt"/>
                <a:cs typeface="Times New Roman" panose="02020603050405020304" pitchFamily="18" charset="0"/>
              </a:rPr>
              <a:t>, 230 – обл. бюджет)</a:t>
            </a:r>
          </a:p>
          <a:p>
            <a:pPr marL="45720" indent="0" algn="ctr">
              <a:buNone/>
            </a:pPr>
            <a:r>
              <a:rPr lang="ru-RU" sz="1900" b="1" dirty="0">
                <a:latin typeface="+mj-lt"/>
                <a:cs typeface="Times New Roman" panose="02020603050405020304" pitchFamily="18" charset="0"/>
              </a:rPr>
              <a:t>в с. </a:t>
            </a:r>
            <a:r>
              <a:rPr lang="ru-RU" sz="1900" b="1" dirty="0" err="1">
                <a:latin typeface="+mj-lt"/>
                <a:cs typeface="Times New Roman" panose="02020603050405020304" pitchFamily="18" charset="0"/>
              </a:rPr>
              <a:t>Чув.Эштебенькино</a:t>
            </a:r>
            <a:r>
              <a:rPr lang="ru-RU" sz="1900" b="1" dirty="0">
                <a:latin typeface="+mj-lt"/>
                <a:cs typeface="Times New Roman" panose="02020603050405020304" pitchFamily="18" charset="0"/>
              </a:rPr>
              <a:t> </a:t>
            </a:r>
            <a:endParaRPr lang="ru-RU" sz="1900" b="1" dirty="0" smtClean="0">
              <a:latin typeface="+mj-lt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9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ru-RU" sz="1900" dirty="0">
                <a:latin typeface="+mj-lt"/>
                <a:cs typeface="Times New Roman" panose="02020603050405020304" pitchFamily="18" charset="0"/>
              </a:rPr>
              <a:t>550 тыс. руб., из них: 140 тыс. руб</a:t>
            </a:r>
            <a:r>
              <a:rPr lang="ru-RU" sz="1900" dirty="0" smtClean="0">
                <a:latin typeface="+mj-lt"/>
                <a:cs typeface="Times New Roman" panose="02020603050405020304" pitchFamily="18" charset="0"/>
              </a:rPr>
              <a:t>. - </a:t>
            </a:r>
            <a:r>
              <a:rPr lang="ru-RU" sz="1900" dirty="0">
                <a:latin typeface="+mj-lt"/>
                <a:cs typeface="Times New Roman" panose="02020603050405020304" pitchFamily="18" charset="0"/>
              </a:rPr>
              <a:t>население, 412 тыс. руб. </a:t>
            </a:r>
            <a:r>
              <a:rPr lang="ru-RU" sz="1900" dirty="0" smtClean="0">
                <a:latin typeface="+mj-lt"/>
                <a:cs typeface="Times New Roman" panose="02020603050405020304" pitchFamily="18" charset="0"/>
              </a:rPr>
              <a:t>–  обл</a:t>
            </a:r>
            <a:r>
              <a:rPr lang="ru-RU" sz="1900" dirty="0">
                <a:latin typeface="+mj-lt"/>
                <a:cs typeface="Times New Roman" panose="02020603050405020304" pitchFamily="18" charset="0"/>
              </a:rPr>
              <a:t>. бюджет)</a:t>
            </a:r>
          </a:p>
          <a:p>
            <a:pPr marL="45720" indent="0">
              <a:buNone/>
            </a:pPr>
            <a:endParaRPr lang="ru-RU" sz="1900" dirty="0">
              <a:latin typeface="+mj-lt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900" dirty="0" smtClean="0">
                <a:latin typeface="+mj-lt"/>
                <a:cs typeface="Times New Roman" panose="02020603050405020304" pitchFamily="18" charset="0"/>
              </a:rPr>
              <a:t>В 2019 г. на 2020 </a:t>
            </a:r>
            <a:r>
              <a:rPr lang="ru-RU" sz="1900" dirty="0">
                <a:latin typeface="+mj-lt"/>
                <a:cs typeface="Times New Roman" panose="02020603050405020304" pitchFamily="18" charset="0"/>
              </a:rPr>
              <a:t>г.</a:t>
            </a:r>
          </a:p>
          <a:p>
            <a:pPr marL="45720" indent="0" algn="ctr">
              <a:buNone/>
            </a:pPr>
            <a:r>
              <a:rPr lang="ru-RU" sz="1900" b="1" dirty="0">
                <a:latin typeface="+mj-lt"/>
                <a:cs typeface="Times New Roman" panose="02020603050405020304" pitchFamily="18" charset="0"/>
              </a:rPr>
              <a:t>Благоустройство сквера в с. Каменный Брод </a:t>
            </a:r>
            <a:endParaRPr lang="ru-RU" sz="1900" b="1" dirty="0" smtClean="0">
              <a:latin typeface="+mj-lt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900" b="1" dirty="0" smtClean="0"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sz="1900" dirty="0">
                <a:latin typeface="+mj-lt"/>
                <a:cs typeface="Times New Roman" panose="02020603050405020304" pitchFamily="18" charset="0"/>
              </a:rPr>
              <a:t>(988 тыс. руб., из них: 250 тыс. руб</a:t>
            </a:r>
            <a:r>
              <a:rPr lang="ru-RU" sz="1900" dirty="0" smtClean="0">
                <a:latin typeface="+mj-lt"/>
                <a:cs typeface="Times New Roman" panose="02020603050405020304" pitchFamily="18" charset="0"/>
              </a:rPr>
              <a:t>. - </a:t>
            </a:r>
            <a:r>
              <a:rPr lang="ru-RU" sz="1900" dirty="0">
                <a:latin typeface="+mj-lt"/>
                <a:cs typeface="Times New Roman" panose="02020603050405020304" pitchFamily="18" charset="0"/>
              </a:rPr>
              <a:t>население,  </a:t>
            </a:r>
            <a:r>
              <a:rPr lang="ru-RU" sz="1900" dirty="0" smtClean="0">
                <a:latin typeface="+mj-lt"/>
                <a:cs typeface="Times New Roman" panose="02020603050405020304" pitchFamily="18" charset="0"/>
              </a:rPr>
              <a:t>750 тыс. руб. –  </a:t>
            </a:r>
          </a:p>
          <a:p>
            <a:pPr marL="45720" indent="0" algn="ctr">
              <a:buNone/>
            </a:pPr>
            <a:r>
              <a:rPr lang="ru-RU" sz="1900" dirty="0" smtClean="0">
                <a:latin typeface="+mj-lt"/>
                <a:cs typeface="Times New Roman" panose="02020603050405020304" pitchFamily="18" charset="0"/>
              </a:rPr>
              <a:t>обл</a:t>
            </a:r>
            <a:r>
              <a:rPr lang="ru-RU" sz="1900" dirty="0">
                <a:latin typeface="+mj-lt"/>
                <a:cs typeface="Times New Roman" panose="02020603050405020304" pitchFamily="18" charset="0"/>
              </a:rPr>
              <a:t>. бюджет)</a:t>
            </a:r>
          </a:p>
          <a:p>
            <a:pPr marL="45720" indent="0" algn="ctr">
              <a:buNone/>
            </a:pPr>
            <a:r>
              <a:rPr lang="ru-RU" sz="1900" b="1" dirty="0">
                <a:latin typeface="+mj-lt"/>
                <a:cs typeface="Times New Roman" panose="02020603050405020304" pitchFamily="18" charset="0"/>
              </a:rPr>
              <a:t>Благоустройство родника в с. </a:t>
            </a:r>
            <a:r>
              <a:rPr lang="ru-RU" sz="1900" b="1" dirty="0" err="1">
                <a:latin typeface="+mj-lt"/>
                <a:cs typeface="Times New Roman" panose="02020603050405020304" pitchFamily="18" charset="0"/>
              </a:rPr>
              <a:t>Токмакла</a:t>
            </a:r>
            <a:endParaRPr lang="ru-RU" sz="1900" b="1" dirty="0">
              <a:latin typeface="+mj-lt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900" dirty="0">
                <a:latin typeface="+mj-lt"/>
                <a:cs typeface="Times New Roman" panose="02020603050405020304" pitchFamily="18" charset="0"/>
              </a:rPr>
              <a:t>(370 тыс. руб., из них: 92500 руб. </a:t>
            </a:r>
            <a:r>
              <a:rPr lang="ru-RU" sz="1900" dirty="0" smtClean="0">
                <a:latin typeface="+mj-lt"/>
                <a:cs typeface="Times New Roman" panose="02020603050405020304" pitchFamily="18" charset="0"/>
              </a:rPr>
              <a:t>- население</a:t>
            </a:r>
            <a:r>
              <a:rPr lang="ru-RU" sz="19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1900" dirty="0" smtClean="0">
                <a:latin typeface="+mj-lt"/>
                <a:cs typeface="Times New Roman" panose="02020603050405020304" pitchFamily="18" charset="0"/>
              </a:rPr>
              <a:t> 277 500 руб.  - обл</a:t>
            </a:r>
            <a:r>
              <a:rPr lang="ru-RU" sz="1900" dirty="0">
                <a:latin typeface="+mj-lt"/>
                <a:cs typeface="Times New Roman" panose="02020603050405020304" pitchFamily="18" charset="0"/>
              </a:rPr>
              <a:t>. бюджет)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842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на 2020 год: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b="1" dirty="0" smtClean="0">
                <a:latin typeface="+mj-lt"/>
              </a:rPr>
              <a:t>Благоустройство парка в с. Челно-Вершины</a:t>
            </a:r>
          </a:p>
          <a:p>
            <a:pPr marL="45720" indent="0" algn="ctr">
              <a:buNone/>
            </a:pPr>
            <a:r>
              <a:rPr lang="ru-RU" sz="1900" b="1" dirty="0" smtClean="0">
                <a:latin typeface="+mj-lt"/>
              </a:rPr>
              <a:t> (2 этап)</a:t>
            </a:r>
            <a:r>
              <a:rPr lang="ru-RU" sz="1900" dirty="0"/>
              <a:t> </a:t>
            </a:r>
            <a:endParaRPr lang="ru-RU" sz="1900" dirty="0" smtClean="0"/>
          </a:p>
          <a:p>
            <a:pPr marL="45720" indent="0" algn="ctr">
              <a:buNone/>
            </a:pPr>
            <a:r>
              <a:rPr lang="ru-RU" sz="1900" dirty="0" smtClean="0"/>
              <a:t>общая </a:t>
            </a:r>
            <a:r>
              <a:rPr lang="ru-RU" sz="1900" dirty="0"/>
              <a:t>стоимость 1 </a:t>
            </a:r>
            <a:r>
              <a:rPr lang="ru-RU" sz="1900" dirty="0" smtClean="0"/>
              <a:t>800 тыс. </a:t>
            </a:r>
            <a:r>
              <a:rPr lang="ru-RU" sz="1900" dirty="0"/>
              <a:t>руб. , из них:</a:t>
            </a:r>
          </a:p>
          <a:p>
            <a:pPr marL="45720" indent="0" algn="ctr">
              <a:buNone/>
            </a:pPr>
            <a:r>
              <a:rPr lang="ru-RU" sz="1900" dirty="0" smtClean="0"/>
              <a:t>390 тыс. руб</a:t>
            </a:r>
            <a:r>
              <a:rPr lang="ru-RU" sz="1900" dirty="0"/>
              <a:t>. (</a:t>
            </a:r>
            <a:r>
              <a:rPr lang="ru-RU" sz="1900" dirty="0" smtClean="0"/>
              <a:t>22%) </a:t>
            </a:r>
            <a:r>
              <a:rPr lang="ru-RU" sz="1900" dirty="0"/>
              <a:t>– местный бюджет </a:t>
            </a:r>
          </a:p>
          <a:p>
            <a:pPr marL="45720" indent="0" algn="ctr">
              <a:buNone/>
            </a:pPr>
            <a:r>
              <a:rPr lang="ru-RU" sz="1900" dirty="0" smtClean="0"/>
              <a:t>360 тыс. руб. (20%) </a:t>
            </a:r>
            <a:r>
              <a:rPr lang="ru-RU" sz="1900" dirty="0"/>
              <a:t>- </a:t>
            </a:r>
            <a:r>
              <a:rPr lang="ru-RU" sz="1900" dirty="0" smtClean="0"/>
              <a:t> ИП</a:t>
            </a:r>
            <a:endParaRPr lang="ru-RU" sz="1900" dirty="0"/>
          </a:p>
          <a:p>
            <a:pPr marL="45720" indent="0" algn="ctr">
              <a:buNone/>
            </a:pPr>
            <a:r>
              <a:rPr lang="ru-RU" sz="1900" dirty="0"/>
              <a:t>1 млн</a:t>
            </a:r>
            <a:r>
              <a:rPr lang="ru-RU" sz="1900" dirty="0" smtClean="0"/>
              <a:t>. 050 тыс. руб</a:t>
            </a:r>
            <a:r>
              <a:rPr lang="ru-RU" sz="1900" dirty="0"/>
              <a:t>.  </a:t>
            </a:r>
            <a:r>
              <a:rPr lang="ru-RU" sz="1900" dirty="0" smtClean="0"/>
              <a:t>(58%)  </a:t>
            </a:r>
            <a:r>
              <a:rPr lang="ru-RU" sz="1900" dirty="0"/>
              <a:t>- региональный бюджет</a:t>
            </a:r>
          </a:p>
          <a:p>
            <a:pPr marL="0" indent="0" algn="ctr">
              <a:buNone/>
            </a:pPr>
            <a:endParaRPr lang="ru-RU" sz="1900" b="1" dirty="0">
              <a:latin typeface="+mj-lt"/>
            </a:endParaRPr>
          </a:p>
          <a:p>
            <a:pPr marL="0" indent="0" algn="ctr">
              <a:buNone/>
            </a:pPr>
            <a:r>
              <a:rPr lang="ru-RU" sz="1900" b="1" dirty="0" smtClean="0">
                <a:latin typeface="+mj-lt"/>
              </a:rPr>
              <a:t>Благоустройство сквера памяти основателям села пос. Советский Нурлат</a:t>
            </a:r>
          </a:p>
          <a:p>
            <a:pPr marL="45720" indent="0" algn="ctr">
              <a:buNone/>
            </a:pPr>
            <a:r>
              <a:rPr lang="ru-RU" sz="1900" dirty="0"/>
              <a:t>общая стоимость 1 </a:t>
            </a:r>
            <a:r>
              <a:rPr lang="ru-RU" sz="1900" dirty="0" smtClean="0"/>
              <a:t>090 </a:t>
            </a:r>
            <a:r>
              <a:rPr lang="ru-RU" sz="1900" dirty="0"/>
              <a:t>тыс. руб. , из них:</a:t>
            </a:r>
          </a:p>
          <a:p>
            <a:pPr marL="45720" indent="0" algn="ctr">
              <a:buNone/>
            </a:pPr>
            <a:r>
              <a:rPr lang="ru-RU" sz="1900" dirty="0"/>
              <a:t>390 тыс. руб. (22%) – местный бюджет </a:t>
            </a:r>
            <a:endParaRPr lang="ru-RU" sz="1900" dirty="0" smtClean="0"/>
          </a:p>
          <a:p>
            <a:pPr marL="45720" indent="0" algn="ctr">
              <a:buNone/>
            </a:pPr>
            <a:r>
              <a:rPr lang="ru-RU" sz="1900" dirty="0" smtClean="0"/>
              <a:t>160 </a:t>
            </a:r>
            <a:r>
              <a:rPr lang="ru-RU" sz="1900" dirty="0"/>
              <a:t>тыс. руб. </a:t>
            </a:r>
            <a:r>
              <a:rPr lang="ru-RU" sz="1900" dirty="0" smtClean="0"/>
              <a:t>(</a:t>
            </a:r>
            <a:r>
              <a:rPr lang="ru-RU" sz="1900" dirty="0"/>
              <a:t>6</a:t>
            </a:r>
            <a:r>
              <a:rPr lang="ru-RU" sz="1900" dirty="0" smtClean="0"/>
              <a:t>%) </a:t>
            </a:r>
            <a:r>
              <a:rPr lang="ru-RU" sz="1900" dirty="0"/>
              <a:t>-  </a:t>
            </a:r>
            <a:r>
              <a:rPr lang="ru-RU" sz="1900" dirty="0" smtClean="0"/>
              <a:t>юридическое лицо</a:t>
            </a:r>
            <a:endParaRPr lang="ru-RU" sz="1900" dirty="0"/>
          </a:p>
          <a:p>
            <a:pPr marL="45720" indent="0" algn="ctr">
              <a:buNone/>
            </a:pPr>
            <a:r>
              <a:rPr lang="ru-RU" sz="1900" dirty="0" smtClean="0"/>
              <a:t>680 090  </a:t>
            </a:r>
            <a:r>
              <a:rPr lang="ru-RU" sz="1900" dirty="0"/>
              <a:t>руб.  </a:t>
            </a:r>
            <a:r>
              <a:rPr lang="ru-RU" sz="1900" dirty="0" smtClean="0"/>
              <a:t>(68</a:t>
            </a:r>
            <a:r>
              <a:rPr lang="ru-RU" sz="1900" dirty="0"/>
              <a:t>%)  - региональный </a:t>
            </a:r>
            <a:r>
              <a:rPr lang="ru-RU" sz="1900" dirty="0" smtClean="0"/>
              <a:t>бюджет</a:t>
            </a:r>
          </a:p>
          <a:p>
            <a:pPr marL="45720" indent="0" algn="ctr">
              <a:buNone/>
            </a:pPr>
            <a:endParaRPr lang="ru-RU" sz="1900" dirty="0"/>
          </a:p>
          <a:p>
            <a:pPr marL="0" indent="0" algn="ctr">
              <a:buNone/>
            </a:pPr>
            <a:r>
              <a:rPr lang="ru-RU" sz="1900" b="1" dirty="0" smtClean="0">
                <a:latin typeface="+mj-lt"/>
              </a:rPr>
              <a:t>Ремонт канализационных сетей в пос. Красный Строитель</a:t>
            </a:r>
          </a:p>
          <a:p>
            <a:pPr marL="0" indent="0" algn="ctr">
              <a:buNone/>
            </a:pPr>
            <a:r>
              <a:rPr lang="ru-RU" sz="1900" b="1" dirty="0" smtClean="0">
                <a:latin typeface="+mj-lt"/>
              </a:rPr>
              <a:t>(2 этап)</a:t>
            </a:r>
          </a:p>
          <a:p>
            <a:pPr marL="0" indent="0" algn="ctr">
              <a:buNone/>
            </a:pPr>
            <a:endParaRPr lang="ru-RU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34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516" y="1865633"/>
            <a:ext cx="1935428" cy="166793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 </a:t>
            </a:r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 algn="ctr">
              <a:buNone/>
            </a:pPr>
            <a:endParaRPr lang="ru-RU" sz="24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05749" y="412424"/>
            <a:ext cx="4572000" cy="11581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8 общественных </a:t>
            </a:r>
            <a:r>
              <a:rPr lang="ru-RU" dirty="0" smtClean="0">
                <a:solidFill>
                  <a:schemeClr val="tx1"/>
                </a:solidFill>
              </a:rPr>
              <a:t>проектов и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4 решения о введении </a:t>
            </a:r>
            <a:r>
              <a:rPr lang="ru-RU" dirty="0" smtClean="0">
                <a:solidFill>
                  <a:schemeClr val="tx1"/>
                </a:solidFill>
              </a:rPr>
              <a:t>самообложения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0101" y="1940027"/>
            <a:ext cx="4526524" cy="10478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38561" y="210535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Вовлечено население  </a:t>
            </a:r>
            <a:r>
              <a:rPr lang="ru-RU" dirty="0" smtClean="0"/>
              <a:t>10 нас. </a:t>
            </a:r>
            <a:r>
              <a:rPr lang="ru-RU" dirty="0"/>
              <a:t>пунктов</a:t>
            </a:r>
          </a:p>
          <a:p>
            <a:pPr algn="ctr"/>
            <a:r>
              <a:rPr lang="ru-RU" dirty="0"/>
              <a:t> (6 сельских поселений)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4625" y="3407061"/>
            <a:ext cx="4540583" cy="9153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05749" y="346986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Общая </a:t>
            </a:r>
            <a:r>
              <a:rPr lang="ru-RU" dirty="0"/>
              <a:t>стоимость </a:t>
            </a:r>
            <a:r>
              <a:rPr lang="ru-RU" dirty="0" smtClean="0"/>
              <a:t>проектов  составляет  </a:t>
            </a:r>
          </a:p>
          <a:p>
            <a:pPr algn="ctr"/>
            <a:r>
              <a:rPr lang="ru-RU" dirty="0" smtClean="0"/>
              <a:t>8 </a:t>
            </a:r>
            <a:r>
              <a:rPr lang="ru-RU" dirty="0"/>
              <a:t>804 850 руб.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34625" y="4725069"/>
            <a:ext cx="4532132" cy="1296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55464" y="4857154"/>
            <a:ext cx="4633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Планируется привлечь:</a:t>
            </a:r>
            <a:endParaRPr lang="ru-RU" dirty="0"/>
          </a:p>
          <a:p>
            <a:pPr algn="ctr"/>
            <a:r>
              <a:rPr lang="ru-RU" dirty="0"/>
              <a:t> 1 622 500 руб. </a:t>
            </a:r>
            <a:r>
              <a:rPr lang="ru-RU" dirty="0" smtClean="0"/>
              <a:t>средства </a:t>
            </a:r>
            <a:r>
              <a:rPr lang="ru-RU" dirty="0"/>
              <a:t>населения и юр. лиц</a:t>
            </a:r>
          </a:p>
          <a:p>
            <a:pPr algn="ctr"/>
            <a:r>
              <a:rPr lang="ru-RU" dirty="0"/>
              <a:t>5 389 500 руб. из регионального бюджета </a:t>
            </a:r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2508929" y="632604"/>
            <a:ext cx="1629902" cy="9408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944" y="3255491"/>
            <a:ext cx="1487553" cy="10668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629" y="4724090"/>
            <a:ext cx="1537788" cy="110292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16" y="1893725"/>
            <a:ext cx="1666615" cy="106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72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63339/6e6ff8b2-a6a9-42a3-a2e5-44069456e220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40026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548680"/>
            <a:ext cx="4886040" cy="24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9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9" y="1526523"/>
            <a:ext cx="8797290" cy="49077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245"/>
            <a:ext cx="8132769" cy="1249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43" y="1167188"/>
            <a:ext cx="8230313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2656"/>
            <a:ext cx="8492464" cy="853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1142802"/>
            <a:ext cx="7614745" cy="42304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500" y="1310640"/>
            <a:ext cx="4081780" cy="44094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191D34"/>
                </a:solidFill>
              </a:rPr>
              <a:t>ремонт дорог </a:t>
            </a:r>
            <a:r>
              <a:rPr lang="ru-RU" sz="1600" dirty="0">
                <a:solidFill>
                  <a:srgbClr val="191D34"/>
                </a:solidFill>
              </a:rPr>
              <a:t>дворовых </a:t>
            </a:r>
            <a:r>
              <a:rPr lang="ru-RU" sz="1600" dirty="0" smtClean="0">
                <a:solidFill>
                  <a:srgbClr val="191D34"/>
                </a:solidFill>
              </a:rPr>
              <a:t>территорий</a:t>
            </a:r>
            <a:endParaRPr lang="ru-RU" sz="1600" dirty="0">
              <a:solidFill>
                <a:srgbClr val="191D34"/>
              </a:solidFill>
            </a:endParaRPr>
          </a:p>
          <a:p>
            <a:endParaRPr lang="ru-RU" sz="1600" dirty="0">
              <a:solidFill>
                <a:srgbClr val="191D34"/>
              </a:solidFill>
            </a:endParaRPr>
          </a:p>
          <a:p>
            <a:r>
              <a:rPr lang="ru-RU" sz="1600" dirty="0" smtClean="0">
                <a:solidFill>
                  <a:srgbClr val="191D34"/>
                </a:solidFill>
              </a:rPr>
              <a:t>сохранение </a:t>
            </a:r>
            <a:r>
              <a:rPr lang="ru-RU" sz="1600" dirty="0">
                <a:solidFill>
                  <a:srgbClr val="191D34"/>
                </a:solidFill>
              </a:rPr>
              <a:t>объектов культурного наследия (памятников истории и культуры</a:t>
            </a:r>
            <a:r>
              <a:rPr lang="ru-RU" sz="1600" dirty="0" smtClean="0">
                <a:solidFill>
                  <a:srgbClr val="191D34"/>
                </a:solidFill>
              </a:rPr>
              <a:t>)</a:t>
            </a:r>
            <a:endParaRPr lang="ru-RU" sz="1600" dirty="0">
              <a:solidFill>
                <a:srgbClr val="191D34"/>
              </a:solidFill>
            </a:endParaRPr>
          </a:p>
          <a:p>
            <a:endParaRPr lang="ru-RU" sz="1600" dirty="0">
              <a:solidFill>
                <a:srgbClr val="191D34"/>
              </a:solidFill>
            </a:endParaRPr>
          </a:p>
          <a:p>
            <a:r>
              <a:rPr lang="ru-RU" sz="1600" dirty="0" smtClean="0">
                <a:solidFill>
                  <a:srgbClr val="191D34"/>
                </a:solidFill>
              </a:rPr>
              <a:t>размещение </a:t>
            </a:r>
            <a:r>
              <a:rPr lang="ru-RU" sz="1600" dirty="0">
                <a:solidFill>
                  <a:srgbClr val="191D34"/>
                </a:solidFill>
              </a:rPr>
              <a:t>(восстановление) фонтанов, декоративных </a:t>
            </a:r>
            <a:r>
              <a:rPr lang="ru-RU" sz="1600" dirty="0" smtClean="0">
                <a:solidFill>
                  <a:srgbClr val="191D34"/>
                </a:solidFill>
              </a:rPr>
              <a:t>водоемов </a:t>
            </a:r>
          </a:p>
          <a:p>
            <a:endParaRPr lang="ru-RU" sz="1600" dirty="0">
              <a:solidFill>
                <a:srgbClr val="191D34"/>
              </a:solidFill>
            </a:endParaRPr>
          </a:p>
          <a:p>
            <a:r>
              <a:rPr lang="ru-RU" sz="1600" dirty="0" smtClean="0">
                <a:solidFill>
                  <a:srgbClr val="191D34"/>
                </a:solidFill>
              </a:rPr>
              <a:t>размещение </a:t>
            </a:r>
            <a:r>
              <a:rPr lang="ru-RU" sz="1600" dirty="0">
                <a:solidFill>
                  <a:srgbClr val="191D34"/>
                </a:solidFill>
              </a:rPr>
              <a:t>(восстановление</a:t>
            </a:r>
            <a:r>
              <a:rPr lang="ru-RU" sz="1600" dirty="0" smtClean="0">
                <a:solidFill>
                  <a:srgbClr val="191D34"/>
                </a:solidFill>
              </a:rPr>
              <a:t>) объектов </a:t>
            </a:r>
            <a:r>
              <a:rPr lang="ru-RU" sz="1600" dirty="0">
                <a:solidFill>
                  <a:srgbClr val="191D34"/>
                </a:solidFill>
              </a:rPr>
              <a:t>монументального искусства на территориях общего </a:t>
            </a:r>
            <a:r>
              <a:rPr lang="ru-RU" sz="1600" dirty="0" smtClean="0">
                <a:solidFill>
                  <a:srgbClr val="191D34"/>
                </a:solidFill>
              </a:rPr>
              <a:t>пользования </a:t>
            </a:r>
          </a:p>
          <a:p>
            <a:endParaRPr lang="ru-RU" sz="1600" dirty="0">
              <a:solidFill>
                <a:srgbClr val="191D34"/>
              </a:solidFill>
            </a:endParaRPr>
          </a:p>
          <a:p>
            <a:r>
              <a:rPr lang="ru-RU" sz="1600" dirty="0" smtClean="0">
                <a:solidFill>
                  <a:srgbClr val="191D34"/>
                </a:solidFill>
              </a:rPr>
              <a:t>озеленение территории </a:t>
            </a:r>
          </a:p>
          <a:p>
            <a:endParaRPr lang="ru-RU" sz="1600" dirty="0">
              <a:solidFill>
                <a:srgbClr val="191D34"/>
              </a:solidFill>
            </a:endParaRPr>
          </a:p>
          <a:p>
            <a:r>
              <a:rPr lang="ru-RU" sz="1600" dirty="0" smtClean="0">
                <a:solidFill>
                  <a:srgbClr val="191D34"/>
                </a:solidFill>
              </a:rPr>
              <a:t>размещение </a:t>
            </a:r>
            <a:r>
              <a:rPr lang="ru-RU" sz="1600" dirty="0">
                <a:solidFill>
                  <a:srgbClr val="191D34"/>
                </a:solidFill>
              </a:rPr>
              <a:t>малых </a:t>
            </a:r>
            <a:r>
              <a:rPr lang="ru-RU" sz="1600" dirty="0" smtClean="0">
                <a:solidFill>
                  <a:srgbClr val="191D34"/>
                </a:solidFill>
              </a:rPr>
              <a:t>архитектурных форм</a:t>
            </a:r>
            <a:endParaRPr lang="ru-RU" sz="1600" dirty="0">
              <a:solidFill>
                <a:srgbClr val="191D3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5680" y="1310640"/>
            <a:ext cx="4081780" cy="4744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191D34"/>
                </a:solidFill>
              </a:rPr>
              <a:t>размещение площадок для игр детей, отдыха взрослых </a:t>
            </a:r>
          </a:p>
          <a:p>
            <a:endParaRPr lang="ru-RU" sz="1600" dirty="0" smtClean="0">
              <a:solidFill>
                <a:srgbClr val="191D34"/>
              </a:solidFill>
            </a:endParaRPr>
          </a:p>
          <a:p>
            <a:r>
              <a:rPr lang="ru-RU" sz="1600" dirty="0" smtClean="0">
                <a:solidFill>
                  <a:srgbClr val="191D34"/>
                </a:solidFill>
              </a:rPr>
              <a:t>размещение площадок для занятий физической культурой и спортом, выгула и дрессировки собак</a:t>
            </a:r>
          </a:p>
          <a:p>
            <a:endParaRPr lang="ru-RU" sz="1600" dirty="0">
              <a:solidFill>
                <a:srgbClr val="191D34"/>
              </a:solidFill>
            </a:endParaRPr>
          </a:p>
          <a:p>
            <a:r>
              <a:rPr lang="ru-RU" sz="1600" dirty="0" smtClean="0">
                <a:solidFill>
                  <a:srgbClr val="191D34"/>
                </a:solidFill>
              </a:rPr>
              <a:t>создание </a:t>
            </a:r>
            <a:r>
              <a:rPr lang="ru-RU" sz="1600" dirty="0">
                <a:solidFill>
                  <a:srgbClr val="191D34"/>
                </a:solidFill>
              </a:rPr>
              <a:t>(восстановление) объектов физической культуры и </a:t>
            </a:r>
            <a:r>
              <a:rPr lang="ru-RU" sz="1600" dirty="0" smtClean="0">
                <a:solidFill>
                  <a:srgbClr val="191D34"/>
                </a:solidFill>
              </a:rPr>
              <a:t>спорта</a:t>
            </a:r>
          </a:p>
          <a:p>
            <a:endParaRPr lang="ru-RU" sz="1600" dirty="0">
              <a:solidFill>
                <a:srgbClr val="191D34"/>
              </a:solidFill>
            </a:endParaRPr>
          </a:p>
          <a:p>
            <a:r>
              <a:rPr lang="ru-RU" sz="1600" dirty="0" smtClean="0">
                <a:solidFill>
                  <a:srgbClr val="191D34"/>
                </a:solidFill>
              </a:rPr>
              <a:t>создание </a:t>
            </a:r>
            <a:r>
              <a:rPr lang="ru-RU" sz="1600" dirty="0">
                <a:solidFill>
                  <a:srgbClr val="191D34"/>
                </a:solidFill>
              </a:rPr>
              <a:t>(восстановление) объектов массового отдыха, объектов </a:t>
            </a:r>
            <a:r>
              <a:rPr lang="ru-RU" sz="1600" dirty="0" smtClean="0">
                <a:solidFill>
                  <a:srgbClr val="191D34"/>
                </a:solidFill>
              </a:rPr>
              <a:t>культуры</a:t>
            </a:r>
          </a:p>
          <a:p>
            <a:endParaRPr lang="ru-RU" sz="1600" dirty="0">
              <a:solidFill>
                <a:srgbClr val="191D34"/>
              </a:solidFill>
            </a:endParaRPr>
          </a:p>
          <a:p>
            <a:r>
              <a:rPr lang="ru-RU" sz="1600" dirty="0" smtClean="0">
                <a:solidFill>
                  <a:srgbClr val="191D34"/>
                </a:solidFill>
              </a:rPr>
              <a:t>организация </a:t>
            </a:r>
            <a:r>
              <a:rPr lang="ru-RU" sz="1600" dirty="0">
                <a:solidFill>
                  <a:srgbClr val="191D34"/>
                </a:solidFill>
              </a:rPr>
              <a:t>досуга, в том числе организация событийных мероприятий, фестивалей, иных культурно-массовых </a:t>
            </a:r>
            <a:r>
              <a:rPr lang="ru-RU" sz="1600" dirty="0" smtClean="0">
                <a:solidFill>
                  <a:srgbClr val="191D34"/>
                </a:solidFill>
              </a:rPr>
              <a:t>мероприятий</a:t>
            </a:r>
            <a:endParaRPr lang="ru-RU" sz="1600" dirty="0">
              <a:solidFill>
                <a:srgbClr val="191D34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29" y="260648"/>
            <a:ext cx="3534938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3384"/>
            <a:ext cx="4189962" cy="3072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187967"/>
            <a:ext cx="4176464" cy="306274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110562" y="3573016"/>
            <a:ext cx="3651399" cy="2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40333"/>
            <a:ext cx="4320480" cy="281047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572000" y="541316"/>
            <a:ext cx="3960440" cy="460851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Участие населения:</a:t>
            </a:r>
          </a:p>
          <a:p>
            <a:pPr algn="ctr"/>
            <a:endParaRPr lang="ru-RU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выдвижение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идеи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- финансовое участие </a:t>
            </a:r>
            <a:b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- нефинансовый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вклад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- общественный контроль</a:t>
            </a:r>
            <a:b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- победители 2017 года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(реализованы в 2018 году)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/>
              <a:t>1) </a:t>
            </a:r>
            <a:r>
              <a:rPr lang="ru-RU" sz="2000" b="1" dirty="0"/>
              <a:t>Благоустройство парка в </a:t>
            </a:r>
            <a:r>
              <a:rPr lang="ru-RU" sz="2000" b="1" dirty="0" err="1"/>
              <a:t>с.Челно</a:t>
            </a:r>
            <a:r>
              <a:rPr lang="ru-RU" sz="2000" b="1" dirty="0"/>
              <a:t>-Вершины</a:t>
            </a:r>
          </a:p>
          <a:p>
            <a:pPr marL="45720" indent="0" algn="ctr">
              <a:buNone/>
            </a:pPr>
            <a:r>
              <a:rPr lang="ru-RU" sz="2000" dirty="0"/>
              <a:t>о</a:t>
            </a:r>
            <a:r>
              <a:rPr lang="ru-RU" sz="2000" dirty="0" smtClean="0"/>
              <a:t>бщая стоимость 1 588 000 руб. , </a:t>
            </a:r>
            <a:r>
              <a:rPr lang="ru-RU" sz="2000" dirty="0"/>
              <a:t>из них</a:t>
            </a:r>
            <a:r>
              <a:rPr lang="ru-RU" sz="2000" dirty="0" smtClean="0"/>
              <a:t>:</a:t>
            </a:r>
          </a:p>
          <a:p>
            <a:pPr marL="45720" indent="0" algn="ctr">
              <a:buNone/>
            </a:pPr>
            <a:r>
              <a:rPr lang="ru-RU" sz="2000" dirty="0"/>
              <a:t>3</a:t>
            </a:r>
            <a:r>
              <a:rPr lang="ru-RU" sz="2000" dirty="0" smtClean="0"/>
              <a:t>17 600 руб. (20%) – местный бюджет </a:t>
            </a:r>
          </a:p>
          <a:p>
            <a:pPr marL="45720" indent="0" algn="ctr">
              <a:buNone/>
            </a:pPr>
            <a:r>
              <a:rPr lang="ru-RU" sz="2000" dirty="0" smtClean="0"/>
              <a:t>270 400 руб. (17%) - население и ИП</a:t>
            </a:r>
            <a:endParaRPr lang="ru-RU" sz="2000" dirty="0"/>
          </a:p>
          <a:p>
            <a:pPr marL="45720" indent="0" algn="ctr">
              <a:buNone/>
            </a:pPr>
            <a:r>
              <a:rPr lang="ru-RU" sz="2000" dirty="0" smtClean="0"/>
              <a:t>1 </a:t>
            </a:r>
            <a:r>
              <a:rPr lang="ru-RU" sz="2000" dirty="0"/>
              <a:t>млн</a:t>
            </a:r>
            <a:r>
              <a:rPr lang="ru-RU" sz="2000" dirty="0" smtClean="0"/>
              <a:t>. руб.  </a:t>
            </a:r>
            <a:r>
              <a:rPr lang="ru-RU" sz="2000" dirty="0"/>
              <a:t>(63%)  - </a:t>
            </a:r>
            <a:r>
              <a:rPr lang="ru-RU" sz="2000" dirty="0" smtClean="0"/>
              <a:t>региональный бюджет</a:t>
            </a:r>
          </a:p>
          <a:p>
            <a:pPr marL="45720" indent="0" algn="ctr">
              <a:buNone/>
            </a:pPr>
            <a:endParaRPr lang="ru-RU" sz="2000" dirty="0"/>
          </a:p>
          <a:p>
            <a:pPr marL="45720" indent="0" algn="ctr">
              <a:buNone/>
            </a:pPr>
            <a:r>
              <a:rPr lang="ru-RU" sz="2000" b="1" dirty="0"/>
              <a:t>      2) Благоустройство парка в с. Ст. </a:t>
            </a:r>
            <a:r>
              <a:rPr lang="ru-RU" sz="2000" b="1" dirty="0" err="1"/>
              <a:t>Эштебенькино</a:t>
            </a:r>
            <a:endParaRPr lang="ru-RU" sz="2000" b="1" dirty="0"/>
          </a:p>
          <a:p>
            <a:pPr marL="45720" indent="0" algn="ctr">
              <a:buNone/>
            </a:pPr>
            <a:r>
              <a:rPr lang="ru-RU" sz="2000" dirty="0" smtClean="0"/>
              <a:t>общая </a:t>
            </a:r>
            <a:r>
              <a:rPr lang="ru-RU" sz="2000" dirty="0"/>
              <a:t>стоимость </a:t>
            </a:r>
            <a:r>
              <a:rPr lang="ru-RU" sz="2000" dirty="0" smtClean="0"/>
              <a:t>1</a:t>
            </a:r>
            <a:r>
              <a:rPr lang="ru-RU" sz="2000" dirty="0"/>
              <a:t> 000 000, из них:  </a:t>
            </a:r>
            <a:endParaRPr lang="ru-RU" sz="2000" dirty="0" smtClean="0"/>
          </a:p>
          <a:p>
            <a:pPr marL="45720" indent="0" algn="ctr">
              <a:buNone/>
            </a:pPr>
            <a:r>
              <a:rPr lang="ru-RU" sz="2000" dirty="0" smtClean="0"/>
              <a:t>160 00 руб. (16%) – местный бюджет</a:t>
            </a:r>
          </a:p>
          <a:p>
            <a:pPr marL="45720" indent="0" algn="ctr">
              <a:buNone/>
            </a:pPr>
            <a:r>
              <a:rPr lang="ru-RU" sz="2000" dirty="0" smtClean="0"/>
              <a:t>120 000 руб. (12%) - </a:t>
            </a:r>
            <a:r>
              <a:rPr lang="ru-RU" sz="2000" dirty="0"/>
              <a:t>население и </a:t>
            </a:r>
            <a:r>
              <a:rPr lang="ru-RU" sz="2000" dirty="0" smtClean="0"/>
              <a:t>ИП</a:t>
            </a:r>
            <a:endParaRPr lang="ru-RU" sz="2000" dirty="0"/>
          </a:p>
          <a:p>
            <a:pPr marL="45720" indent="0" algn="ctr">
              <a:buNone/>
            </a:pPr>
            <a:r>
              <a:rPr lang="ru-RU" sz="2000" dirty="0" smtClean="0"/>
              <a:t>720 000 </a:t>
            </a:r>
            <a:r>
              <a:rPr lang="ru-RU" sz="2000" dirty="0"/>
              <a:t>(72%) </a:t>
            </a:r>
            <a:r>
              <a:rPr lang="ru-RU" sz="2000" dirty="0" smtClean="0"/>
              <a:t>– региональный бюджет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65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Форум местного самоуправления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2000" dirty="0" smtClean="0">
                <a:cs typeface="Times New Roman" panose="02020603050405020304" pitchFamily="18" charset="0"/>
              </a:rPr>
              <a:t>Апрель 2019 г.  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00808"/>
            <a:ext cx="5112569" cy="34083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84913"/>
            <a:ext cx="3233574" cy="443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4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043607" y="1184253"/>
            <a:ext cx="33843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.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 </a:t>
            </a:r>
            <a:endParaRPr lang="ru-RU" sz="1400" dirty="0"/>
          </a:p>
          <a:p>
            <a:r>
              <a:rPr lang="ru-RU" sz="1400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55"/>
            <a:ext cx="8100392" cy="597890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14" y="3516933"/>
            <a:ext cx="3816424" cy="257086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704460" y="2232312"/>
            <a:ext cx="3420383" cy="864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Общая площадь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поселения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составляет   6459 га</a:t>
            </a:r>
            <a:endParaRPr lang="ru-RU" sz="1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3640" y="596045"/>
            <a:ext cx="3240360" cy="1858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поселение 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Эштебенькино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86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831641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9119</TotalTime>
  <Words>667</Words>
  <Application>Microsoft Office PowerPoint</Application>
  <PresentationFormat>Экран (4:3)</PresentationFormat>
  <Paragraphs>138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Bookman Old Style</vt:lpstr>
      <vt:lpstr>Calibri</vt:lpstr>
      <vt:lpstr>Century</vt:lpstr>
      <vt:lpstr>맑은 고딕</vt:lpstr>
      <vt:lpstr>宋体</vt:lpstr>
      <vt:lpstr>Tahoma</vt:lpstr>
      <vt:lpstr>Times New Roman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Проекты - победители 2017 года (реализованы в 2018 году)</vt:lpstr>
      <vt:lpstr>Форум местного самоуправления Апрель 2019 г.  </vt:lpstr>
      <vt:lpstr>Презентация PowerPoint</vt:lpstr>
      <vt:lpstr>Презентация PowerPoint</vt:lpstr>
      <vt:lpstr>      Было..</vt:lpstr>
      <vt:lpstr>Стало..</vt:lpstr>
      <vt:lpstr>Презентация PowerPoint</vt:lpstr>
      <vt:lpstr> Проекты – победители 2018 г.  (подлежат реализации в 2019 году) </vt:lpstr>
      <vt:lpstr>Решения о введении самообложения:</vt:lpstr>
      <vt:lpstr>Проекты на 2020 год: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SergeevaNV</cp:lastModifiedBy>
  <cp:revision>648</cp:revision>
  <cp:lastPrinted>2019-06-17T07:20:57Z</cp:lastPrinted>
  <dcterms:created xsi:type="dcterms:W3CDTF">2014-04-01T16:35:38Z</dcterms:created>
  <dcterms:modified xsi:type="dcterms:W3CDTF">2019-06-21T04:26:10Z</dcterms:modified>
</cp:coreProperties>
</file>